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</p:sldMasterIdLst>
  <p:notesMasterIdLst>
    <p:notesMasterId r:id="rId7"/>
  </p:notesMasterIdLst>
  <p:sldIdLst>
    <p:sldId id="332" r:id="rId5"/>
    <p:sldId id="260" r:id="rId6"/>
    <p:sldId id="262" r:id="rId8"/>
    <p:sldId id="257" r:id="rId9"/>
    <p:sldId id="259" r:id="rId10"/>
    <p:sldId id="261" r:id="rId11"/>
    <p:sldId id="265" r:id="rId12"/>
    <p:sldId id="268" r:id="rId13"/>
    <p:sldId id="269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3" clrIdx="0"/>
  <p:cmAuthor id="7" name="91596" initials="9" lastIdx="4" clrIdx="6"/>
  <p:cmAuthor id="1" name=" " initials="" lastIdx="8" clrIdx="0"/>
  <p:cmAuthor id="2" name="zhangqian" initials="z" lastIdx="1" clrIdx="0"/>
  <p:cmAuthor id="3" name="wangm" initials="w" lastIdx="1" clrIdx="2"/>
  <p:cmAuthor id="4" name="作者" initials="作" lastIdx="0" clrIdx="24"/>
  <p:cmAuthor id="5" name="wangmo" initials="w" lastIdx="1" clrIdx="4"/>
  <p:cmAuthor id="6" name="panda" initials="p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77843" autoAdjust="0"/>
  </p:normalViewPr>
  <p:slideViewPr>
    <p:cSldViewPr snapToGrid="0" showGuides="1">
      <p:cViewPr>
        <p:scale>
          <a:sx n="66" d="100"/>
          <a:sy n="66" d="100"/>
        </p:scale>
        <p:origin x="897" y="11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2" Type="http://schemas.openxmlformats.org/officeDocument/2006/relationships/tags" Target="tags/tag282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l">
              <a:buNone/>
            </a:pPr>
            <a:r>
              <a:rPr lang="zh-CN" altLang="en-US" dirty="0">
                <a:sym typeface="+mn-ea"/>
              </a:rPr>
              <a:t>显著式编程</a:t>
            </a:r>
            <a:endParaRPr lang="zh-CN" altLang="en-US" dirty="0">
              <a:sym typeface="+mn-ea"/>
            </a:endParaRPr>
          </a:p>
          <a:p>
            <a:pPr algn="l">
              <a:buBlip>
                <a:blip r:embed="rId3"/>
              </a:buBlip>
            </a:pPr>
            <a:r>
              <a:rPr lang="zh-CN" altLang="en-US" dirty="0">
                <a:sym typeface="+mn-ea"/>
              </a:rPr>
              <a:t>输入输出是固定的</a:t>
            </a:r>
            <a:endParaRPr lang="zh-CN" altLang="en-US" dirty="0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>
                <a:sym typeface="+mn-ea"/>
              </a:rPr>
              <a:t>处理流程是固定的</a:t>
            </a:r>
            <a:endParaRPr lang="zh-CN" altLang="en-US" dirty="0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>
                <a:sym typeface="+mn-ea"/>
              </a:rPr>
              <a:t>识别率不会随着训练样本的增加而变化。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../media/image4.png"/><Relationship Id="rId6" Type="http://schemas.openxmlformats.org/officeDocument/2006/relationships/tags" Target="../tags/tag73.xml"/><Relationship Id="rId5" Type="http://schemas.openxmlformats.org/officeDocument/2006/relationships/image" Target="../media/image3.png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../media/image6.png"/><Relationship Id="rId6" Type="http://schemas.openxmlformats.org/officeDocument/2006/relationships/tags" Target="../tags/tag81.xml"/><Relationship Id="rId5" Type="http://schemas.openxmlformats.org/officeDocument/2006/relationships/image" Target="../media/image5.png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4.png"/><Relationship Id="rId6" Type="http://schemas.openxmlformats.org/officeDocument/2006/relationships/tags" Target="../tags/tag90.xml"/><Relationship Id="rId5" Type="http://schemas.openxmlformats.org/officeDocument/2006/relationships/image" Target="../media/image3.png"/><Relationship Id="rId4" Type="http://schemas.openxmlformats.org/officeDocument/2006/relationships/tags" Target="../tags/tag89.xml"/><Relationship Id="rId3" Type="http://schemas.openxmlformats.org/officeDocument/2006/relationships/image" Target="../media/image1.png"/><Relationship Id="rId2" Type="http://schemas.openxmlformats.org/officeDocument/2006/relationships/tags" Target="../tags/tag88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image" Target="../media/image4.png"/><Relationship Id="rId6" Type="http://schemas.openxmlformats.org/officeDocument/2006/relationships/tags" Target="../tags/tag99.xml"/><Relationship Id="rId5" Type="http://schemas.openxmlformats.org/officeDocument/2006/relationships/image" Target="../media/image3.png"/><Relationship Id="rId4" Type="http://schemas.openxmlformats.org/officeDocument/2006/relationships/tags" Target="../tags/tag98.xml"/><Relationship Id="rId3" Type="http://schemas.openxmlformats.org/officeDocument/2006/relationships/image" Target="../media/image1.png"/><Relationship Id="rId2" Type="http://schemas.openxmlformats.org/officeDocument/2006/relationships/tags" Target="../tags/tag97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image" Target="../media/image8.png"/><Relationship Id="rId6" Type="http://schemas.openxmlformats.org/officeDocument/2006/relationships/tags" Target="../tags/tag110.xml"/><Relationship Id="rId5" Type="http://schemas.openxmlformats.org/officeDocument/2006/relationships/image" Target="../media/image7.png"/><Relationship Id="rId4" Type="http://schemas.openxmlformats.org/officeDocument/2006/relationships/tags" Target="../tags/tag109.xml"/><Relationship Id="rId3" Type="http://schemas.openxmlformats.org/officeDocument/2006/relationships/image" Target="../media/image1.png"/><Relationship Id="rId2" Type="http://schemas.openxmlformats.org/officeDocument/2006/relationships/tags" Target="../tags/tag108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image" Target="../media/image4.png"/><Relationship Id="rId6" Type="http://schemas.openxmlformats.org/officeDocument/2006/relationships/tags" Target="../tags/tag120.xml"/><Relationship Id="rId5" Type="http://schemas.openxmlformats.org/officeDocument/2006/relationships/image" Target="../media/image3.png"/><Relationship Id="rId4" Type="http://schemas.openxmlformats.org/officeDocument/2006/relationships/tags" Target="../tags/tag119.xml"/><Relationship Id="rId3" Type="http://schemas.openxmlformats.org/officeDocument/2006/relationships/image" Target="../media/image1.png"/><Relationship Id="rId2" Type="http://schemas.openxmlformats.org/officeDocument/2006/relationships/tags" Target="../tags/tag118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image" Target="../media/image4.png"/><Relationship Id="rId6" Type="http://schemas.openxmlformats.org/officeDocument/2006/relationships/tags" Target="../tags/tag129.xml"/><Relationship Id="rId5" Type="http://schemas.openxmlformats.org/officeDocument/2006/relationships/image" Target="../media/image3.png"/><Relationship Id="rId4" Type="http://schemas.openxmlformats.org/officeDocument/2006/relationships/tags" Target="../tags/tag128.xml"/><Relationship Id="rId3" Type="http://schemas.openxmlformats.org/officeDocument/2006/relationships/image" Target="../media/image1.png"/><Relationship Id="rId2" Type="http://schemas.openxmlformats.org/officeDocument/2006/relationships/tags" Target="../tags/tag127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image" Target="../media/image4.png"/><Relationship Id="rId6" Type="http://schemas.openxmlformats.org/officeDocument/2006/relationships/tags" Target="../tags/tag137.xml"/><Relationship Id="rId5" Type="http://schemas.openxmlformats.org/officeDocument/2006/relationships/image" Target="../media/image3.png"/><Relationship Id="rId4" Type="http://schemas.openxmlformats.org/officeDocument/2006/relationships/tags" Target="../tags/tag136.xml"/><Relationship Id="rId3" Type="http://schemas.openxmlformats.org/officeDocument/2006/relationships/image" Target="../media/image1.png"/><Relationship Id="rId2" Type="http://schemas.openxmlformats.org/officeDocument/2006/relationships/tags" Target="../tags/tag135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image" Target="../media/image10.png"/><Relationship Id="rId6" Type="http://schemas.openxmlformats.org/officeDocument/2006/relationships/tags" Target="../tags/tag144.xml"/><Relationship Id="rId5" Type="http://schemas.openxmlformats.org/officeDocument/2006/relationships/image" Target="../media/image9.png"/><Relationship Id="rId4" Type="http://schemas.openxmlformats.org/officeDocument/2006/relationships/tags" Target="../tags/tag143.xml"/><Relationship Id="rId3" Type="http://schemas.openxmlformats.org/officeDocument/2006/relationships/image" Target="../media/image1.png"/><Relationship Id="rId2" Type="http://schemas.openxmlformats.org/officeDocument/2006/relationships/tags" Target="../tags/tag14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image" Target="../media/image4.png"/><Relationship Id="rId6" Type="http://schemas.openxmlformats.org/officeDocument/2006/relationships/tags" Target="../tags/tag154.xml"/><Relationship Id="rId5" Type="http://schemas.openxmlformats.org/officeDocument/2006/relationships/image" Target="../media/image3.png"/><Relationship Id="rId4" Type="http://schemas.openxmlformats.org/officeDocument/2006/relationships/tags" Target="../tags/tag153.xml"/><Relationship Id="rId3" Type="http://schemas.openxmlformats.org/officeDocument/2006/relationships/image" Target="../media/image1.png"/><Relationship Id="rId2" Type="http://schemas.openxmlformats.org/officeDocument/2006/relationships/tags" Target="../tags/tag152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image" Target="../media/image3.png"/><Relationship Id="rId4" Type="http://schemas.openxmlformats.org/officeDocument/2006/relationships/tags" Target="../tags/tag160.xml"/><Relationship Id="rId3" Type="http://schemas.openxmlformats.org/officeDocument/2006/relationships/image" Target="../media/image1.png"/><Relationship Id="rId2" Type="http://schemas.openxmlformats.org/officeDocument/2006/relationships/tags" Target="../tags/tag159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image" Target="../media/image3.png"/><Relationship Id="rId4" Type="http://schemas.openxmlformats.org/officeDocument/2006/relationships/tags" Target="../tags/tag168.xml"/><Relationship Id="rId3" Type="http://schemas.openxmlformats.org/officeDocument/2006/relationships/image" Target="../media/image1.png"/><Relationship Id="rId2" Type="http://schemas.openxmlformats.org/officeDocument/2006/relationships/tags" Target="../tags/tag167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image" Target="../media/image1.png"/><Relationship Id="rId2" Type="http://schemas.openxmlformats.org/officeDocument/2006/relationships/tags" Target="../tags/tag176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image" Target="../media/image1.png"/><Relationship Id="rId2" Type="http://schemas.openxmlformats.org/officeDocument/2006/relationships/tags" Target="../tags/tag184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image" Target="../media/image1.png"/><Relationship Id="rId2" Type="http://schemas.openxmlformats.org/officeDocument/2006/relationships/tags" Target="../tags/tag19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image" Target="../media/image4.png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1.png"/><Relationship Id="rId2" Type="http://schemas.openxmlformats.org/officeDocument/2006/relationships/tags" Target="../tags/tag202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5" name="图片 4" descr="NO.26-2_封面页装饰2 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5857968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9"/>
            </p:custDataLst>
          </p:nvPr>
        </p:nvSpPr>
        <p:spPr>
          <a:xfrm>
            <a:off x="6170294" y="2123107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90204" pitchFamily="34" charset="0"/>
                <a:ea typeface="汉仪综艺体简" charset="0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10"/>
            </p:custDataLst>
          </p:nvPr>
        </p:nvSpPr>
        <p:spPr>
          <a:xfrm>
            <a:off x="6170294" y="1406936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11"/>
            </p:custDataLst>
          </p:nvPr>
        </p:nvSpPr>
        <p:spPr>
          <a:xfrm>
            <a:off x="6170294" y="5190157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3" name="图片 2" descr="NO.26-2_章节页装饰1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42170" y="911"/>
            <a:ext cx="2437752" cy="6856178"/>
          </a:xfrm>
          <a:prstGeom prst="rect">
            <a:avLst/>
          </a:prstGeom>
        </p:spPr>
      </p:pic>
      <p:pic>
        <p:nvPicPr>
          <p:cNvPr id="2" name="图片 1" descr="NO.26-2_章节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23376" y="895350"/>
            <a:ext cx="4781324" cy="50733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1"/>
          <p:cNvSpPr>
            <a:spLocks noGrp="1"/>
          </p:cNvSpPr>
          <p:nvPr>
            <p:ph type="subTitle" idx="3" hasCustomPrompt="1"/>
            <p:custDataLst>
              <p:tags r:id="rId11"/>
            </p:custDataLst>
          </p:nvPr>
        </p:nvSpPr>
        <p:spPr>
          <a:xfrm>
            <a:off x="752826" y="4191479"/>
            <a:ext cx="5311655" cy="762000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1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ctrTitle" idx="4" hasCustomPrompt="1"/>
            <p:custDataLst>
              <p:tags r:id="rId12"/>
            </p:custDataLst>
          </p:nvPr>
        </p:nvSpPr>
        <p:spPr>
          <a:xfrm>
            <a:off x="751205" y="2693456"/>
            <a:ext cx="5313271" cy="1295400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idx="5" hasCustomPrompt="1"/>
            <p:custDataLst>
              <p:tags r:id="rId13"/>
            </p:custDataLst>
          </p:nvPr>
        </p:nvSpPr>
        <p:spPr>
          <a:xfrm>
            <a:off x="778763" y="5238751"/>
            <a:ext cx="3277493" cy="76199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11" name="图片 10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10" name="图片 9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7" name="图片 6" descr="NO.26-2_目录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388868"/>
            <a:ext cx="2132952" cy="1469132"/>
          </a:xfrm>
          <a:prstGeom prst="rect">
            <a:avLst/>
          </a:prstGeom>
        </p:spPr>
      </p:pic>
      <p:pic>
        <p:nvPicPr>
          <p:cNvPr id="6" name="图片 5" descr="NO.26-2_目录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45375" y="0"/>
            <a:ext cx="4746625" cy="4411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6" name="图片 5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2" name="图片 1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NO.26-2_结束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994"/>
            <a:ext cx="4381500" cy="6856013"/>
          </a:xfrm>
          <a:prstGeom prst="rect">
            <a:avLst/>
          </a:prstGeom>
        </p:spPr>
      </p:pic>
      <p:pic>
        <p:nvPicPr>
          <p:cNvPr id="2" name="图片 1" descr="NO.26-2_结束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35350" y="1333500"/>
            <a:ext cx="1682750" cy="4191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 idx="1" hasCustomPrompt="1"/>
            <p:custDataLst>
              <p:tags r:id="rId11"/>
            </p:custDataLst>
          </p:nvPr>
        </p:nvSpPr>
        <p:spPr>
          <a:xfrm>
            <a:off x="4302456" y="2303241"/>
            <a:ext cx="7401217" cy="2122805"/>
          </a:xfrm>
        </p:spPr>
        <p:txBody>
          <a:bodyPr vert="horz" wrap="square" lIns="90000" tIns="45720" rIns="0" bIns="4572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15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6613855" y="425450"/>
            <a:ext cx="5089817" cy="1852391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noFill/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0" name="副标题 4"/>
          <p:cNvSpPr>
            <a:spLocks noGrp="1"/>
          </p:cNvSpPr>
          <p:nvPr>
            <p:ph type="subTitle" idx="3" hasCustomPrompt="1"/>
            <p:custDataLst>
              <p:tags r:id="rId13"/>
            </p:custDataLst>
          </p:nvPr>
        </p:nvSpPr>
        <p:spPr>
          <a:xfrm>
            <a:off x="4302455" y="4609561"/>
            <a:ext cx="7401217" cy="926195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10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1" name="文本占位符 5"/>
          <p:cNvSpPr>
            <a:spLocks noGrp="1"/>
          </p:cNvSpPr>
          <p:nvPr>
            <p:ph type="body" idx="4" hasCustomPrompt="1"/>
            <p:custDataLst>
              <p:tags r:id="rId14"/>
            </p:custDataLst>
          </p:nvPr>
        </p:nvSpPr>
        <p:spPr>
          <a:xfrm>
            <a:off x="6915480" y="5671011"/>
            <a:ext cx="4714532" cy="761539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汉仪旗黑-60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7" name="图片 6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67270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-127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785031" cy="1135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3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210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1814830" rtl="0" eaLnBrk="1" latinLnBrk="0" hangingPunct="1">
        <a:lnSpc>
          <a:spcPct val="90000"/>
        </a:lnSpc>
        <a:spcBef>
          <a:spcPct val="0"/>
        </a:spcBef>
        <a:buNone/>
        <a:defRPr sz="87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3390" indent="-453390" algn="l" defTabSz="1814830" rtl="0" eaLnBrk="1" latinLnBrk="0" hangingPunct="1">
        <a:lnSpc>
          <a:spcPct val="90000"/>
        </a:lnSpc>
        <a:spcBef>
          <a:spcPct val="398000"/>
        </a:spcBef>
        <a:buFont typeface="Arial" panose="020B0604020202090204" pitchFamily="34" charset="0"/>
        <a:buChar char="•"/>
        <a:defRPr sz="5555" kern="1200">
          <a:solidFill>
            <a:schemeClr val="tx1"/>
          </a:solidFill>
          <a:latin typeface="+mn-lt"/>
          <a:ea typeface="+mn-ea"/>
          <a:cs typeface="+mn-cs"/>
        </a:defRPr>
      </a:lvl1pPr>
      <a:lvl2pPr marL="136080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90204" pitchFamily="34" charset="0"/>
        <a:buChar char="•"/>
        <a:defRPr sz="4765" kern="1200">
          <a:solidFill>
            <a:schemeClr val="tx1"/>
          </a:solidFill>
          <a:latin typeface="+mn-lt"/>
          <a:ea typeface="+mn-ea"/>
          <a:cs typeface="+mn-cs"/>
        </a:defRPr>
      </a:lvl2pPr>
      <a:lvl3pPr marL="226822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9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3pPr>
      <a:lvl4pPr marL="317563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9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4pPr>
      <a:lvl5pPr marL="408305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9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5pPr>
      <a:lvl6pPr marL="499046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9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6pPr>
      <a:lvl7pPr marL="589788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9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7pPr>
      <a:lvl8pPr marL="680529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9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8pPr>
      <a:lvl9pPr marL="771271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9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1pPr>
      <a:lvl2pPr marL="90741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2pPr>
      <a:lvl3pPr marL="181483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3pPr>
      <a:lvl4pPr marL="272224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4pPr>
      <a:lvl5pPr marL="362966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5pPr>
      <a:lvl6pPr marL="453644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6pPr>
      <a:lvl7pPr marL="544385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7pPr>
      <a:lvl8pPr marL="635127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8pPr>
      <a:lvl9pPr marL="725868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image" Target="../media/image11.png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216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tags" Target="../tags/tag237.xml"/><Relationship Id="rId4" Type="http://schemas.openxmlformats.org/officeDocument/2006/relationships/image" Target="../media/image37.png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9.png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0.png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1.png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2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3.png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4.pn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5.png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6.png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7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8.png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9.png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0.png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1.png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2.png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3.png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4.png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5.png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6.png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7.png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5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8.png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8.png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9.png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6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microsoft.com/office/2007/relationships/hdphoto" Target="../media/image18.wdp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0.xml"/><Relationship Id="rId7" Type="http://schemas.openxmlformats.org/officeDocument/2006/relationships/image" Target="../media/image21.png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227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image" Target="../media/image27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23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4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34.xml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344919" y="1178336"/>
            <a:ext cx="566420" cy="124460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2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3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4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5"/>
            </p:custDataLst>
          </p:nvPr>
        </p:nvSpPr>
        <p:spPr/>
        <p:txBody>
          <a:bodyPr/>
          <a:lstStyle/>
          <a:p>
            <a:r>
              <a:rPr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第</a:t>
            </a:r>
            <a:r>
              <a:rPr lang="en-US" altLang="zh-CN"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部分</a:t>
            </a:r>
            <a:r>
              <a:rPr lang="en-US" altLang="zh-CN"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强化学习基本概念和工具</a:t>
            </a:r>
            <a:endParaRPr lang="zh-CN" altLang="en-US" sz="3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3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sz="2000">
                <a:sym typeface="+mn-ea"/>
              </a:rPr>
              <a:t>强化学习实践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4"/>
            <p:custDataLst>
              <p:tags r:id="rId7"/>
            </p:custDataLst>
          </p:nvPr>
        </p:nvSpPr>
        <p:spPr>
          <a:xfrm>
            <a:off x="6344920" y="4800600"/>
            <a:ext cx="4156710" cy="814705"/>
          </a:xfrm>
        </p:spPr>
        <p:txBody>
          <a:bodyPr/>
          <a:lstStyle/>
          <a:p>
            <a:pPr indent="0">
              <a:buBlip>
                <a:blip r:embed="rId8"/>
              </a:buBlip>
            </a:pPr>
            <a:r>
              <a:rPr lang="en-US" altLang="zh-CN" sz="2000">
                <a:sym typeface="+mn-ea"/>
              </a:rPr>
              <a:t> </a:t>
            </a:r>
            <a:r>
              <a:rPr sz="2000">
                <a:sym typeface="+mn-ea"/>
              </a:rPr>
              <a:t>强化学习基本概念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indent="0">
              <a:buBlip>
                <a:blip r:embed="rId8"/>
              </a:buBlip>
            </a:pPr>
            <a:r>
              <a:rPr lang="en-US" altLang="zh-CN" sz="2000">
                <a:sym typeface="+mn-ea"/>
              </a:rPr>
              <a:t> </a:t>
            </a:r>
            <a:r>
              <a:rPr sz="2000">
                <a:sym typeface="+mn-ea"/>
              </a:rPr>
              <a:t>强化学习的目标和求解工具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74625" y="801370"/>
            <a:ext cx="11633200" cy="3357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400" dirty="0">
              <a:latin typeface="Comic Sans MS" panose="030F0902030302020204" charset="0"/>
              <a:cs typeface="Comic Sans MS" panose="030F0902030302020204" charset="0"/>
            </a:endParaRPr>
          </a:p>
          <a:p>
            <a:pPr marL="20320" indent="-7620" algn="l" rtl="0" eaLnBrk="0">
              <a:lnSpc>
                <a:spcPct val="111000"/>
              </a:lnSpc>
            </a:pP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When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taking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an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action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,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the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agent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may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move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from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one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state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to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another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. 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Such</a:t>
            </a:r>
            <a:r>
              <a:rPr sz="2400" spc="8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a process</a:t>
            </a:r>
            <a:r>
              <a:rPr sz="2400" spc="12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is</a:t>
            </a:r>
            <a:r>
              <a:rPr sz="2400" spc="12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called</a:t>
            </a:r>
            <a:r>
              <a:rPr sz="2400" spc="12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FF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state</a:t>
            </a:r>
            <a:r>
              <a:rPr sz="2400" spc="120" dirty="0">
                <a:solidFill>
                  <a:srgbClr val="0000FF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FF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transition</a:t>
            </a:r>
            <a:r>
              <a:rPr sz="2400" spc="120" dirty="0">
                <a:solidFill>
                  <a:srgbClr val="0000FF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.</a:t>
            </a:r>
            <a:endParaRPr lang="en-US" altLang="en-US" sz="2400" dirty="0">
              <a:latin typeface="Comic Sans MS" panose="030F0902030302020204" charset="0"/>
              <a:cs typeface="Comic Sans MS" panose="030F0902030302020204" charset="0"/>
            </a:endParaRPr>
          </a:p>
          <a:p>
            <a:pPr algn="l" rtl="0" eaLnBrk="0">
              <a:lnSpc>
                <a:spcPct val="104000"/>
              </a:lnSpc>
            </a:pPr>
            <a:endParaRPr lang="en-US" altLang="en-US" sz="2400" dirty="0">
              <a:latin typeface="Comic Sans MS" panose="030F0902030302020204" charset="0"/>
              <a:cs typeface="Comic Sans MS" panose="030F0902030302020204" charset="0"/>
            </a:endParaRPr>
          </a:p>
          <a:p>
            <a:pPr marL="1791970" indent="-1774190" algn="l" rtl="0" eaLnBrk="0">
              <a:lnSpc>
                <a:spcPct val="153000"/>
              </a:lnSpc>
              <a:spcBef>
                <a:spcPts val="5"/>
              </a:spcBef>
            </a:pP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微软雅黑" panose="020B0503020204020204" charset="-122"/>
                <a:cs typeface="Comic Sans MS" panose="030F0902030302020204" charset="0"/>
                <a:sym typeface="+mn-ea"/>
              </a:rPr>
              <a:t>● 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At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state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s</a:t>
            </a:r>
            <a:r>
              <a:rPr sz="2400" spc="110" baseline="-6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1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,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if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we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choose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action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a</a:t>
            </a:r>
            <a:r>
              <a:rPr sz="2400" spc="110" baseline="-6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2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,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then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what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is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the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  <a:sym typeface="+mn-ea"/>
              </a:rPr>
              <a:t>next state?        </a:t>
            </a:r>
            <a:endParaRPr lang="en-US" altLang="en-US" sz="2400" dirty="0">
              <a:latin typeface="Comic Sans MS" panose="030F0902030302020204" charset="0"/>
              <a:cs typeface="Comic Sans MS" panose="030F0902030302020204" charset="0"/>
            </a:endParaRPr>
          </a:p>
        </p:txBody>
      </p:sp>
      <p:sp>
        <p:nvSpPr>
          <p:cNvPr id="31" name="textbox 31"/>
          <p:cNvSpPr/>
          <p:nvPr/>
        </p:nvSpPr>
        <p:spPr>
          <a:xfrm>
            <a:off x="174625" y="3862705"/>
            <a:ext cx="6355715" cy="1178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342900" indent="-342900" algn="l" rtl="0" eaLnBrk="0">
              <a:lnSpc>
                <a:spcPct val="87000"/>
              </a:lnSpc>
              <a:buFont typeface="Wingdings" panose="05000000000000000000" charset="0"/>
              <a:buChar char="l"/>
            </a:pPr>
            <a:r>
              <a:rPr lang="en-US" altLang="en-US" sz="2200" dirty="0">
                <a:latin typeface="Comic Sans MS" panose="030F0902030302020204" charset="0"/>
                <a:cs typeface="Comic Sans MS" panose="030F0902030302020204" charset="0"/>
              </a:rPr>
              <a:t>At state s1, if we choose action a1, then what is the next state?</a:t>
            </a:r>
            <a:endParaRPr lang="en-US" altLang="en-US" sz="2200" dirty="0">
              <a:latin typeface="Comic Sans MS" panose="030F0902030302020204" charset="0"/>
              <a:cs typeface="Comic Sans MS" panose="030F0902030302020204" charset="0"/>
            </a:endParaRPr>
          </a:p>
        </p:txBody>
      </p:sp>
      <p:sp>
        <p:nvSpPr>
          <p:cNvPr id="32" name="textbox 32"/>
          <p:cNvSpPr/>
          <p:nvPr/>
        </p:nvSpPr>
        <p:spPr>
          <a:xfrm>
            <a:off x="3521202" y="6050030"/>
            <a:ext cx="108377" cy="231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200" dirty="0"/>
          </a:p>
          <a:p>
            <a:pPr marL="12700" algn="l" rtl="0" eaLnBrk="0">
              <a:lnSpc>
                <a:spcPts val="715"/>
              </a:lnSpc>
            </a:pPr>
            <a:r>
              <a:rPr sz="99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endParaRPr lang="en-US" altLang="en-US" sz="990" dirty="0"/>
          </a:p>
        </p:txBody>
      </p:sp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-State transition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5315" y="3077845"/>
            <a:ext cx="1835150" cy="571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4850" y="4619625"/>
            <a:ext cx="1997710" cy="4406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920" y="5409565"/>
            <a:ext cx="9029065" cy="1368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ts val="2800"/>
              </a:lnSpc>
            </a:pPr>
            <a:r>
              <a:rPr lang="zh-CN" altLang="en-US" sz="2200">
                <a:latin typeface="Comic Sans MS" panose="030F0902030302020204" charset="0"/>
                <a:cs typeface="Comic Sans MS" panose="030F0902030302020204" charset="0"/>
              </a:rPr>
              <a:t>• State transition defines the interaction with the environment.</a:t>
            </a:r>
            <a:endParaRPr lang="zh-CN" altLang="en-US" sz="2200">
              <a:latin typeface="Comic Sans MS" panose="030F0902030302020204" charset="0"/>
              <a:cs typeface="Comic Sans MS" panose="030F0902030302020204" charset="0"/>
            </a:endParaRPr>
          </a:p>
          <a:p>
            <a:pPr indent="0" fontAlgn="auto">
              <a:lnSpc>
                <a:spcPts val="2800"/>
              </a:lnSpc>
            </a:pPr>
            <a:r>
              <a:rPr lang="zh-CN" altLang="en-US" sz="2200">
                <a:latin typeface="Comic Sans MS" panose="030F0902030302020204" charset="0"/>
                <a:cs typeface="Comic Sans MS" panose="030F0902030302020204" charset="0"/>
              </a:rPr>
              <a:t>• Question: Can we define the state transition in other ways? Yes.</a:t>
            </a:r>
            <a:endParaRPr lang="zh-CN" altLang="en-US" sz="2200">
              <a:latin typeface="Comic Sans MS" panose="030F0902030302020204" charset="0"/>
              <a:cs typeface="Comic Sans MS" panose="030F0902030302020204" charset="0"/>
            </a:endParaRPr>
          </a:p>
        </p:txBody>
      </p:sp>
      <p:graphicFrame>
        <p:nvGraphicFramePr>
          <p:cNvPr id="2" name="table 22"/>
          <p:cNvGraphicFramePr>
            <a:graphicFrameLocks noGrp="1"/>
          </p:cNvGraphicFramePr>
          <p:nvPr/>
        </p:nvGraphicFramePr>
        <p:xfrm>
          <a:off x="8409941" y="2924450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/>
                <a:gridCol w="880207"/>
                <a:gridCol w="885346"/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-State transition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2010" y="692785"/>
            <a:ext cx="9486265" cy="6106795"/>
          </a:xfrm>
          <a:prstGeom prst="rect">
            <a:avLst/>
          </a:prstGeom>
        </p:spPr>
      </p:pic>
      <p:graphicFrame>
        <p:nvGraphicFramePr>
          <p:cNvPr id="3" name="table 22"/>
          <p:cNvGraphicFramePr>
            <a:graphicFrameLocks noGrp="1"/>
          </p:cNvGraphicFramePr>
          <p:nvPr/>
        </p:nvGraphicFramePr>
        <p:xfrm>
          <a:off x="4260426" y="692785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/>
                <a:gridCol w="880207"/>
                <a:gridCol w="885346"/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-State transition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7255" y="666115"/>
            <a:ext cx="8805545" cy="6101080"/>
          </a:xfrm>
          <a:prstGeom prst="rect">
            <a:avLst/>
          </a:prstGeom>
        </p:spPr>
      </p:pic>
      <p:graphicFrame>
        <p:nvGraphicFramePr>
          <p:cNvPr id="2" name="table 22"/>
          <p:cNvGraphicFramePr>
            <a:graphicFrameLocks noGrp="1"/>
          </p:cNvGraphicFramePr>
          <p:nvPr/>
        </p:nvGraphicFramePr>
        <p:xfrm>
          <a:off x="4153151" y="666115"/>
          <a:ext cx="2587086" cy="2001637"/>
        </p:xfrm>
        <a:graphic>
          <a:graphicData uri="http://schemas.openxmlformats.org/drawingml/2006/table">
            <a:tbl>
              <a:tblPr/>
              <a:tblGrid>
                <a:gridCol w="863079"/>
                <a:gridCol w="859494"/>
                <a:gridCol w="864513"/>
              </a:tblGrid>
              <a:tr h="62305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9006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6895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-State transition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0730" y="775335"/>
            <a:ext cx="9093200" cy="5949315"/>
          </a:xfrm>
          <a:prstGeom prst="rect">
            <a:avLst/>
          </a:prstGeom>
        </p:spPr>
      </p:pic>
      <p:graphicFrame>
        <p:nvGraphicFramePr>
          <p:cNvPr id="3" name="table 22"/>
          <p:cNvGraphicFramePr>
            <a:graphicFrameLocks noGrp="1"/>
          </p:cNvGraphicFramePr>
          <p:nvPr/>
        </p:nvGraphicFramePr>
        <p:xfrm>
          <a:off x="4312478" y="775335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/>
                <a:gridCol w="880207"/>
                <a:gridCol w="885346"/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-policy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56030" y="878205"/>
            <a:ext cx="8606155" cy="5986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-policy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00471" y="637309"/>
            <a:ext cx="7629674" cy="6137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-policy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37386" y="786765"/>
            <a:ext cx="7040879" cy="6115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-policy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23060" y="805815"/>
            <a:ext cx="8510905" cy="60915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055" y="90055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-reward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4533" y="1067839"/>
            <a:ext cx="9765681" cy="3691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-reward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8980" y="657860"/>
            <a:ext cx="9157335" cy="6139815"/>
          </a:xfrm>
          <a:prstGeom prst="rect">
            <a:avLst/>
          </a:prstGeom>
        </p:spPr>
      </p:pic>
      <p:graphicFrame>
        <p:nvGraphicFramePr>
          <p:cNvPr id="3" name="table 22"/>
          <p:cNvGraphicFramePr>
            <a:graphicFrameLocks noGrp="1"/>
          </p:cNvGraphicFramePr>
          <p:nvPr/>
        </p:nvGraphicFramePr>
        <p:xfrm>
          <a:off x="3855278" y="716915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/>
                <a:gridCol w="880207"/>
                <a:gridCol w="885346"/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736727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复习：机器学习定义的解释</a:t>
            </a:r>
            <a:r>
              <a:rPr lang="en-US" altLang="zh-CN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- by </a:t>
            </a:r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南大的周志华老师</a:t>
            </a:r>
            <a:endParaRPr lang="zh-CN" altLang="en-US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899085" y="976359"/>
                <a:ext cx="8103870" cy="2028190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zh-CN" altLang="en-US" sz="2200" dirty="0"/>
                  <a:t>“假设用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/>
                      </a:rPr>
                      <m:t>𝑃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</a:rPr>
                  <a:t>来评估</a:t>
                </a:r>
                <a:r>
                  <a:rPr lang="zh-CN" altLang="en-US" sz="2200" dirty="0"/>
                  <a:t>计算机程序在某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任务类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/>
                      </a:rPr>
                      <m:t>𝑇</m:t>
                    </m:r>
                  </m:oMath>
                </a14:m>
                <a:r>
                  <a:rPr lang="zh-CN" altLang="en-US" sz="2200" dirty="0"/>
                  <a:t>上的性能，若一个</a:t>
                </a:r>
                <a:r>
                  <a:rPr lang="zh-CN" altLang="en-US" sz="2200" b="1" u="sng" dirty="0">
                    <a:solidFill>
                      <a:srgbClr val="FF0000"/>
                    </a:solidFill>
                  </a:rPr>
                  <a:t>程序</a:t>
                </a:r>
                <a:r>
                  <a:rPr lang="zh-CN" altLang="en-US" sz="2200" dirty="0"/>
                  <a:t>通过利用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经验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/>
                      </a:rPr>
                      <m:t>𝐸</m:t>
                    </m:r>
                  </m:oMath>
                </a14:m>
                <a:r>
                  <a:rPr lang="zh-CN" altLang="en-US" sz="22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/>
                      </a:rPr>
                      <m:t>𝑇</m:t>
                    </m:r>
                  </m:oMath>
                </a14:m>
                <a:r>
                  <a:rPr lang="zh-CN" altLang="en-US" sz="2200" dirty="0"/>
                  <a:t>中任务上获得了性能</a:t>
                </a:r>
                <a:r>
                  <a:rPr lang="en-US" altLang="zh-CN" sz="2200" dirty="0"/>
                  <a:t>P</a:t>
                </a:r>
                <a:r>
                  <a:rPr lang="zh-CN" altLang="en-US" sz="2200" dirty="0"/>
                  <a:t>改善，则有：关于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/>
                      </a:rPr>
                      <m:t>𝑇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/>
                      </a:rPr>
                      <m:t>𝑃</m:t>
                    </m:r>
                  </m:oMath>
                </a14:m>
                <a:r>
                  <a:rPr lang="zh-CN" altLang="en-US" sz="2200" dirty="0"/>
                  <a:t>，该程序对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/>
                      </a:rPr>
                      <m:t>𝐸</m:t>
                    </m:r>
                  </m:oMath>
                </a14:m>
                <a:r>
                  <a:rPr lang="zh-CN" altLang="en-US" sz="2200" dirty="0"/>
                  <a:t>进行了学习”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85" y="976359"/>
                <a:ext cx="8103870" cy="2028190"/>
              </a:xfrm>
              <a:prstGeom prst="rect">
                <a:avLst/>
              </a:prstGeom>
              <a:blipFill rotWithShape="1">
                <a:blip r:embed="rId1"/>
                <a:stretch>
                  <a:fillRect l="-7" t="-18" r="7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 txBox="1">
            <a:spLocks noGrp="1"/>
          </p:cNvSpPr>
          <p:nvPr/>
        </p:nvSpPr>
        <p:spPr>
          <a:xfrm>
            <a:off x="899085" y="2610448"/>
            <a:ext cx="8368665" cy="1507490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sz="2200" dirty="0">
                <a:sym typeface="+mn-ea"/>
              </a:rPr>
              <a:t>  </a:t>
            </a:r>
            <a:r>
              <a:rPr lang="zh-CN" altLang="en-US" sz="2200" dirty="0">
                <a:sym typeface="+mn-ea"/>
              </a:rPr>
              <a:t>机器学习致力于研究如何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通过计算的手段</a:t>
            </a:r>
            <a:r>
              <a:rPr lang="zh-CN" altLang="en-US" sz="2200" dirty="0">
                <a:sym typeface="+mn-ea"/>
              </a:rPr>
              <a:t>，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利用经验来改善系统自身的性能</a:t>
            </a:r>
            <a:r>
              <a:rPr lang="zh-CN" altLang="en-US" sz="2200" dirty="0">
                <a:sym typeface="+mn-ea"/>
              </a:rPr>
              <a:t>，从而在计算机上从数据中产生“</a:t>
            </a:r>
            <a:r>
              <a:rPr lang="zh-CN" altLang="en-US" sz="2200" dirty="0">
                <a:solidFill>
                  <a:schemeClr val="accent1"/>
                </a:solidFill>
                <a:sym typeface="+mn-ea"/>
              </a:rPr>
              <a:t>模型</a:t>
            </a:r>
            <a:r>
              <a:rPr lang="zh-CN" altLang="en-US" sz="2200" dirty="0">
                <a:sym typeface="+mn-ea"/>
              </a:rPr>
              <a:t>”，</a:t>
            </a:r>
            <a:r>
              <a:rPr lang="zh-CN" altLang="en-US" sz="2200" dirty="0">
                <a:solidFill>
                  <a:schemeClr val="accent1"/>
                </a:solidFill>
                <a:sym typeface="+mn-ea"/>
              </a:rPr>
              <a:t>用于对新的情况给出判断</a:t>
            </a:r>
            <a:r>
              <a:rPr lang="zh-CN" altLang="en-US" sz="2200" dirty="0">
                <a:sym typeface="+mn-ea"/>
              </a:rPr>
              <a:t>。</a:t>
            </a:r>
            <a:endParaRPr lang="zh-CN" altLang="en-US" sz="19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30407" y="4414453"/>
            <a:ext cx="8522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经验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5249097" y="4438583"/>
            <a:ext cx="85220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数据</a:t>
            </a:r>
            <a:endParaRPr lang="zh-CN" altLang="en-US" sz="2000" dirty="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7" name="直接箭头连接符 6"/>
          <p:cNvCxnSpPr>
            <a:stCxn id="3" idx="3"/>
            <a:endCxn id="2" idx="1"/>
          </p:cNvCxnSpPr>
          <p:nvPr/>
        </p:nvCxnSpPr>
        <p:spPr>
          <a:xfrm>
            <a:off x="3882390" y="4614545"/>
            <a:ext cx="1366520" cy="2349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http://photo-static-api.fotomore.com/creative/vcg/veer/400/new/VCG41N614235552.jpg" descr="&amp;pky260_sjzg_VCG41N614235552&amp;2&amp;src_toppic_inpsrchzd1&amp;"/>
          <p:cNvPicPr>
            <a:picLocks noChangeAspect="1"/>
          </p:cNvPicPr>
          <p:nvPr/>
        </p:nvPicPr>
        <p:blipFill>
          <a:blip r:embed="rId2"/>
          <a:srcRect l="17349" t="9151" r="26675" b="35273"/>
          <a:stretch>
            <a:fillRect/>
          </a:stretch>
        </p:blipFill>
        <p:spPr>
          <a:xfrm>
            <a:off x="1766570" y="4170045"/>
            <a:ext cx="1072515" cy="796925"/>
          </a:xfrm>
          <a:prstGeom prst="ellipse">
            <a:avLst/>
          </a:prstGeom>
        </p:spPr>
      </p:pic>
      <p:pic>
        <p:nvPicPr>
          <p:cNvPr id="9" name="http://photo-static-api.fotomore.com/creative/vcg/400/new/VCG41N864502886.jpg" descr="&amp;pky200_sjzg_VCG41N864502886&amp;2&amp;src_toppic_inpsrchzd1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85" y="4117975"/>
            <a:ext cx="837565" cy="8375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13814" y="5871210"/>
            <a:ext cx="107604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机器学习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= 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智能数据分析的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理论和方法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             = 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赋予“智能体”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计算机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机器人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无人驾驶的汽车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)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学习的能力，而无需显著式编程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58360" y="4959985"/>
            <a:ext cx="2263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大数据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≠  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大价值</a:t>
            </a:r>
            <a:endParaRPr lang="zh-CN" altLang="en-US" sz="2000" dirty="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13" name="http://photo-static-api.fotomore.com/creative/vcg/400/new/VCG41N878031514.jpg" descr="&amp;pky200_sjzg_VCG41N878031514&amp;2&amp;src_toppic_inpsrchzd1&amp;"/>
          <p:cNvPicPr>
            <a:picLocks noChangeAspect="1"/>
          </p:cNvPicPr>
          <p:nvPr/>
        </p:nvPicPr>
        <p:blipFill>
          <a:blip r:embed="rId4"/>
          <a:srcRect l="45037" t="17880" r="6741" b="16472"/>
          <a:stretch>
            <a:fillRect/>
          </a:stretch>
        </p:blipFill>
        <p:spPr>
          <a:xfrm>
            <a:off x="7426960" y="4044315"/>
            <a:ext cx="836930" cy="1139825"/>
          </a:xfrm>
          <a:prstGeom prst="hexagon">
            <a:avLst/>
          </a:prstGeom>
        </p:spPr>
      </p:pic>
      <p:pic>
        <p:nvPicPr>
          <p:cNvPr id="14" name="http://photo-static-api.fotomore.com/creative/vcg/400/version23/VCG41165490237.jpg" descr="&amp;pky100_sjzg_VCG41165490237&amp;2&amp;src_toppic_inpsrchzd1&amp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960" y="5287010"/>
            <a:ext cx="820420" cy="819150"/>
          </a:xfrm>
          <a:prstGeom prst="rect">
            <a:avLst/>
          </a:prstGeom>
        </p:spPr>
      </p:pic>
      <p:sp>
        <p:nvSpPr>
          <p:cNvPr id="15" name="右弧形箭头 14"/>
          <p:cNvSpPr/>
          <p:nvPr/>
        </p:nvSpPr>
        <p:spPr>
          <a:xfrm>
            <a:off x="8286115" y="4668520"/>
            <a:ext cx="283845" cy="12052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-reward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8675" y="648335"/>
            <a:ext cx="8850630" cy="6257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-reward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5345" y="670560"/>
            <a:ext cx="8764905" cy="6094095"/>
          </a:xfrm>
          <a:prstGeom prst="rect">
            <a:avLst/>
          </a:prstGeom>
        </p:spPr>
      </p:pic>
      <p:graphicFrame>
        <p:nvGraphicFramePr>
          <p:cNvPr id="3" name="table 22"/>
          <p:cNvGraphicFramePr>
            <a:graphicFrameLocks noGrp="1"/>
          </p:cNvGraphicFramePr>
          <p:nvPr/>
        </p:nvGraphicFramePr>
        <p:xfrm>
          <a:off x="3983355" y="670560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/>
                <a:gridCol w="880207"/>
                <a:gridCol w="885346"/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-Trajectory and return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69365" y="717550"/>
            <a:ext cx="9217660" cy="60032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-Trajectory and return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675" y="671195"/>
            <a:ext cx="7973695" cy="62204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-Trajectory and return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5130" y="681355"/>
            <a:ext cx="1113028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-Discounted return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4740" y="766445"/>
            <a:ext cx="8689340" cy="60382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-Discounted return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5705" y="720725"/>
            <a:ext cx="8521700" cy="61372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-episode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2640" y="834390"/>
            <a:ext cx="904811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-episode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9135" y="912495"/>
            <a:ext cx="10248265" cy="59455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-Markov decision process (MDP)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7900" y="821055"/>
            <a:ext cx="8468995" cy="5744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4109802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38" descr="2013-CCWRE-logo-RGB.png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164" y="168500"/>
            <a:ext cx="1510571" cy="568596"/>
          </a:xfrm>
          <a:prstGeom prst="rect">
            <a:avLst/>
          </a:prstGeom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7150" y="702945"/>
            <a:ext cx="28848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u="sng" dirty="0"/>
              <a:t>“</a:t>
            </a:r>
            <a:r>
              <a:rPr lang="zh-CN" altLang="en-US" sz="2200" b="1" u="sng" dirty="0"/>
              <a:t>显著式编程</a:t>
            </a:r>
            <a:r>
              <a:rPr lang="en-US" altLang="zh-CN" sz="2200" b="1" u="sng" dirty="0"/>
              <a:t>”</a:t>
            </a:r>
            <a:endParaRPr lang="en-US" altLang="zh-CN" sz="2200" b="1" u="sng" dirty="0"/>
          </a:p>
        </p:txBody>
      </p:sp>
      <p:grpSp>
        <p:nvGrpSpPr>
          <p:cNvPr id="16" name="组合 15" descr="7b0a202020202274657874626f78223a20227b5c2263617465676f72795f69645c223a31303339392c5c2269645c223a32303334313936347d220a7d0a"/>
          <p:cNvGrpSpPr/>
          <p:nvPr/>
        </p:nvGrpSpPr>
        <p:grpSpPr>
          <a:xfrm>
            <a:off x="7499350" y="1690006"/>
            <a:ext cx="4390185" cy="2294275"/>
            <a:chOff x="5197" y="2941"/>
            <a:chExt cx="8727" cy="6433"/>
          </a:xfrm>
        </p:grpSpPr>
        <p:grpSp>
          <p:nvGrpSpPr>
            <p:cNvPr id="18" name="组合 17"/>
            <p:cNvGrpSpPr/>
            <p:nvPr/>
          </p:nvGrpSpPr>
          <p:grpSpPr>
            <a:xfrm>
              <a:off x="5197" y="3510"/>
              <a:ext cx="8634" cy="5863"/>
              <a:chOff x="3299822" y="2228850"/>
              <a:chExt cx="5482546" cy="372312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99822" y="2228850"/>
                <a:ext cx="5482546" cy="3723122"/>
              </a:xfrm>
              <a:prstGeom prst="rect">
                <a:avLst/>
              </a:prstGeom>
              <a:solidFill>
                <a:srgbClr val="C26A4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408030" y="2312516"/>
                <a:ext cx="5303001" cy="3532048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4"/>
              <p:cNvSpPr/>
              <p:nvPr/>
            </p:nvSpPr>
            <p:spPr>
              <a:xfrm>
                <a:off x="3409633" y="2228850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F1B91B">
                  <a:alpha val="2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10"/>
              <p:cNvSpPr/>
              <p:nvPr/>
            </p:nvSpPr>
            <p:spPr>
              <a:xfrm rot="10800000">
                <a:off x="8106865" y="3953647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C26A42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853" y="2941"/>
              <a:ext cx="8071" cy="643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1: </a:t>
              </a:r>
              <a:r>
                <a:rPr lang="zh-CN" altLang="en-US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向左边转</a:t>
              </a:r>
              <a:endParaRPr lang="zh-CN" altLang="en-US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2: </a:t>
              </a:r>
              <a:r>
                <a:rPr lang="zh-CN" altLang="en-US" b="1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前进</a:t>
              </a:r>
              <a:r>
                <a:rPr lang="en-US" altLang="zh-CN" b="1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5</a:t>
              </a:r>
              <a:r>
                <a:rPr lang="zh-CN" altLang="en-US" b="1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步</a:t>
              </a:r>
              <a:endParaRPr lang="zh-CN" altLang="en-US" b="1" dirty="0">
                <a:latin typeface="Courier New" panose="02070409020205090404" charset="0"/>
                <a:ea typeface="宋体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step 3</a:t>
              </a:r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b="1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向右转</a:t>
              </a:r>
              <a:endParaRPr lang="zh-CN" altLang="en-US" b="1" dirty="0">
                <a:latin typeface="Courier New" panose="02070409020205090404" charset="0"/>
                <a:ea typeface="宋体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step 4</a:t>
              </a:r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走</a:t>
              </a:r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7</a:t>
              </a:r>
              <a:r>
                <a:rPr lang="zh-CN" altLang="en-US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步到咖啡机</a:t>
              </a:r>
              <a:endParaRPr lang="zh-CN" altLang="en-US" b="1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5</a:t>
              </a:r>
              <a:r>
                <a:rPr lang="zh-CN" altLang="en-US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：放好杯子，打开开关</a:t>
              </a:r>
              <a:endParaRPr lang="zh-CN" altLang="en-US" dirty="0">
                <a:latin typeface="Courier New" panose="02070409020205090404" charset="0"/>
                <a:ea typeface="宋体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step 6</a:t>
              </a:r>
              <a:r>
                <a:rPr lang="zh-CN" altLang="en-US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：原路返回</a:t>
              </a:r>
              <a:endParaRPr lang="zh-CN" altLang="en-US" dirty="0">
                <a:latin typeface="Courier New" panose="02070409020205090404" charset="0"/>
                <a:ea typeface="宋体" pitchFamily="2" charset="-122"/>
                <a:cs typeface="汉仪旗黑-55简" panose="00020600040101010101" charset="-122"/>
                <a:sym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499350" y="1294262"/>
            <a:ext cx="3291840" cy="535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程序指定机器人完成所有动作</a:t>
            </a:r>
            <a:r>
              <a:rPr lang="zh-CN" dirty="0"/>
              <a:t>；</a:t>
            </a:r>
            <a:endParaRPr lang="zh-CN" dirty="0"/>
          </a:p>
        </p:txBody>
      </p:sp>
      <p:pic>
        <p:nvPicPr>
          <p:cNvPr id="26" name="http://photo-static-api.fotomore.com/creative/vcg/400/version23/VCG41472314487.jpg" descr="&amp;pky130_sjzg_VCG41472314487&amp;2&amp;src_toppic_inpsrchzd1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825" y="4744085"/>
            <a:ext cx="1057910" cy="115506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995795" y="5805805"/>
            <a:ext cx="5027930" cy="832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200"/>
              <a:t>所有</a:t>
            </a:r>
            <a:r>
              <a:rPr lang="en-US" altLang="zh-CN" sz="2200"/>
              <a:t>step</a:t>
            </a:r>
            <a:r>
              <a:rPr lang="zh-CN" altLang="en-US" sz="2200"/>
              <a:t>，都需要明确的规则，需要对机器人所处的环境一清二楚，编写程序确认规则的过程很麻烦！</a:t>
            </a:r>
            <a:endParaRPr lang="zh-CN" altLang="en-US" sz="220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3830"/>
            <a:ext cx="6315710" cy="296672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755" y="4487545"/>
            <a:ext cx="2223135" cy="20085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29235" y="845185"/>
            <a:ext cx="39725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zh-CN" altLang="en-US" sz="2200" b="1">
                <a:solidFill>
                  <a:schemeClr val="accent1">
                    <a:lumMod val="50000"/>
                  </a:schemeClr>
                </a:solidFill>
              </a:rPr>
              <a:t>想让机器人帮忙倒咖啡</a:t>
            </a:r>
            <a:r>
              <a:rPr lang="en-US" altLang="zh-CN" sz="2200" b="1">
                <a:solidFill>
                  <a:schemeClr val="accent1">
                    <a:lumMod val="50000"/>
                  </a:schemeClr>
                </a:solidFill>
              </a:rPr>
              <a:t>”</a:t>
            </a:r>
            <a:endParaRPr lang="en-US" altLang="zh-CN" sz="2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1" name="http://photo-static-api.fotomore.com/creative/vcg/400/version23/VCG41165505299.jpg" descr="&amp;pky150_sjzg_VCG41165505299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505" y="3790315"/>
            <a:ext cx="1373505" cy="12833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-Markov decision process (MDP)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5155" y="1303020"/>
            <a:ext cx="9873615" cy="46932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-Markov decision process (MDP)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5155" y="1303020"/>
            <a:ext cx="9873615" cy="46932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5334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-Summary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6420" y="1452245"/>
            <a:ext cx="10698480" cy="38246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147320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38" descr="2013-CCWRE-logo-RGB.png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164" y="168500"/>
            <a:ext cx="1510571" cy="568596"/>
          </a:xfrm>
          <a:prstGeom prst="rect">
            <a:avLst/>
          </a:prstGeom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2765" y="856615"/>
            <a:ext cx="28848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u="sng"/>
              <a:t>“</a:t>
            </a:r>
            <a:r>
              <a:rPr lang="zh-CN" altLang="en-US" sz="2200" b="1" u="sng"/>
              <a:t>显著式编程</a:t>
            </a:r>
            <a:r>
              <a:rPr lang="en-US" altLang="zh-CN" sz="2200" b="1" u="sng"/>
              <a:t>”</a:t>
            </a:r>
            <a:endParaRPr lang="en-US" altLang="zh-CN" sz="2200" b="1" u="sng"/>
          </a:p>
        </p:txBody>
      </p:sp>
      <p:grpSp>
        <p:nvGrpSpPr>
          <p:cNvPr id="16" name="组合 15" descr="7b0a202020202274657874626f78223a20227b5c2263617465676f72795f69645c223a31303339392c5c2269645c223a32303334313936347d220a7d0a"/>
          <p:cNvGrpSpPr/>
          <p:nvPr/>
        </p:nvGrpSpPr>
        <p:grpSpPr>
          <a:xfrm>
            <a:off x="354965" y="1843676"/>
            <a:ext cx="4390185" cy="2294275"/>
            <a:chOff x="5197" y="2941"/>
            <a:chExt cx="8727" cy="6433"/>
          </a:xfrm>
        </p:grpSpPr>
        <p:grpSp>
          <p:nvGrpSpPr>
            <p:cNvPr id="18" name="组合 17"/>
            <p:cNvGrpSpPr/>
            <p:nvPr/>
          </p:nvGrpSpPr>
          <p:grpSpPr>
            <a:xfrm>
              <a:off x="5197" y="3510"/>
              <a:ext cx="8634" cy="5863"/>
              <a:chOff x="3299822" y="2228850"/>
              <a:chExt cx="5482546" cy="372312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99822" y="2228850"/>
                <a:ext cx="5482546" cy="3723122"/>
              </a:xfrm>
              <a:prstGeom prst="rect">
                <a:avLst/>
              </a:prstGeom>
              <a:solidFill>
                <a:srgbClr val="C26A4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408030" y="2312516"/>
                <a:ext cx="5303001" cy="3532048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4"/>
              <p:cNvSpPr/>
              <p:nvPr/>
            </p:nvSpPr>
            <p:spPr>
              <a:xfrm>
                <a:off x="3409633" y="2228850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F1B91B">
                  <a:alpha val="2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10"/>
              <p:cNvSpPr/>
              <p:nvPr/>
            </p:nvSpPr>
            <p:spPr>
              <a:xfrm rot="10800000">
                <a:off x="8106865" y="3953647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C26A42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853" y="2941"/>
              <a:ext cx="8071" cy="643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1: </a:t>
              </a:r>
              <a:r>
                <a:rPr lang="zh-CN" altLang="en-US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向左边转</a:t>
              </a:r>
              <a:endParaRPr lang="zh-CN" altLang="en-US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2: </a:t>
              </a:r>
              <a:r>
                <a:rPr lang="zh-CN" altLang="en-US" b="1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前进</a:t>
              </a:r>
              <a:r>
                <a:rPr lang="en-US" altLang="zh-CN" b="1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5</a:t>
              </a:r>
              <a:r>
                <a:rPr lang="zh-CN" altLang="en-US" b="1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步</a:t>
              </a:r>
              <a:endParaRPr lang="zh-CN" altLang="en-US" b="1" dirty="0">
                <a:latin typeface="Courier New" panose="02070409020205090404" charset="0"/>
                <a:ea typeface="宋体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step 3</a:t>
              </a:r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b="1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向右转</a:t>
              </a:r>
              <a:endParaRPr lang="zh-CN" altLang="en-US" b="1" dirty="0">
                <a:latin typeface="Courier New" panose="02070409020205090404" charset="0"/>
                <a:ea typeface="宋体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step 4</a:t>
              </a:r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走</a:t>
              </a:r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7</a:t>
              </a:r>
              <a:r>
                <a:rPr lang="zh-CN" altLang="en-US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步到咖啡机</a:t>
              </a:r>
              <a:endParaRPr lang="zh-CN" altLang="en-US" b="1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40902020509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5</a:t>
              </a:r>
              <a:r>
                <a:rPr lang="zh-CN" altLang="en-US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：放好杯子，打开开关</a:t>
              </a:r>
              <a:endParaRPr lang="zh-CN" altLang="en-US" dirty="0">
                <a:latin typeface="Courier New" panose="02070409020205090404" charset="0"/>
                <a:ea typeface="宋体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step 6</a:t>
              </a:r>
              <a:r>
                <a:rPr lang="zh-CN" altLang="en-US" dirty="0">
                  <a:latin typeface="Courier New" panose="02070409020205090404" charset="0"/>
                  <a:ea typeface="宋体" pitchFamily="2" charset="-122"/>
                  <a:cs typeface="汉仪旗黑-55简" panose="00020600040101010101" charset="-122"/>
                  <a:sym typeface="+mn-ea"/>
                </a:rPr>
                <a:t>：原路返回</a:t>
              </a:r>
              <a:endParaRPr lang="zh-CN" altLang="en-US" dirty="0">
                <a:latin typeface="Courier New" panose="02070409020205090404" charset="0"/>
                <a:ea typeface="宋体" pitchFamily="2" charset="-122"/>
                <a:cs typeface="汉仪旗黑-55简" panose="00020600040101010101" charset="-122"/>
                <a:sym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23850" y="1497965"/>
            <a:ext cx="3291840" cy="535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程序指定机器人完成所有动作</a:t>
            </a:r>
            <a:r>
              <a:rPr lang="zh-CN"/>
              <a:t>；</a:t>
            </a:r>
            <a:endParaRPr lang="zh-CN"/>
          </a:p>
        </p:txBody>
      </p:sp>
      <p:pic>
        <p:nvPicPr>
          <p:cNvPr id="31" name="http://photo-static-api.fotomore.com/creative/vcg/400/version23/VCG41165505299.jpg" descr="&amp;pky150_sjzg_VCG41165505299&amp;2&amp;src_toppic_inpsrchzd1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20" y="3943985"/>
            <a:ext cx="1373505" cy="12833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21575" y="738505"/>
            <a:ext cx="28848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u="sng"/>
              <a:t>“</a:t>
            </a:r>
            <a:r>
              <a:rPr lang="zh-CN" altLang="en-US" sz="2200" b="1" u="sng"/>
              <a:t>非显著式编程</a:t>
            </a:r>
            <a:r>
              <a:rPr lang="en-US" altLang="zh-CN" sz="2200" b="1" u="sng"/>
              <a:t>”</a:t>
            </a:r>
            <a:endParaRPr lang="en-US" altLang="zh-CN" sz="2200" b="1" u="sng"/>
          </a:p>
        </p:txBody>
      </p:sp>
      <p:sp>
        <p:nvSpPr>
          <p:cNvPr id="13" name="文本框 12"/>
          <p:cNvSpPr txBox="1"/>
          <p:nvPr/>
        </p:nvSpPr>
        <p:spPr>
          <a:xfrm>
            <a:off x="5197475" y="1221105"/>
            <a:ext cx="6994525" cy="62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zh-CN" altLang="en-US"/>
              <a:t>程序指定机器人能够采取的动作，左转，右转，前进，放杯子，打开开关，拿起杯子。。。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程序指定收益：规定在特定环境下，机器人做这些行为所带来的收益。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734685" y="2468245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摔倒了</a:t>
            </a:r>
            <a:endParaRPr lang="zh-CN" altLang="en-US"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210" y="2843530"/>
            <a:ext cx="2383790" cy="22529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840" y="2847340"/>
            <a:ext cx="2324735" cy="226250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575" y="2847340"/>
            <a:ext cx="2339340" cy="224980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0216515" y="2468245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打到咖啡了</a:t>
            </a:r>
            <a:endParaRPr lang="zh-CN" altLang="en-US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068945" y="2411095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撞墙了</a:t>
            </a:r>
            <a:endParaRPr lang="zh-CN" altLang="en-US">
              <a:sym typeface="+mn-ea"/>
            </a:endParaRPr>
          </a:p>
        </p:txBody>
      </p:sp>
      <p:sp>
        <p:nvSpPr>
          <p:cNvPr id="36" name="下箭头 35"/>
          <p:cNvSpPr/>
          <p:nvPr/>
        </p:nvSpPr>
        <p:spPr>
          <a:xfrm>
            <a:off x="6223000" y="5088255"/>
            <a:ext cx="212090" cy="269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5463540" y="5358130"/>
            <a:ext cx="1911350" cy="5632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受益为负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8" name="下箭头 37"/>
          <p:cNvSpPr/>
          <p:nvPr/>
        </p:nvSpPr>
        <p:spPr>
          <a:xfrm>
            <a:off x="8668385" y="5088255"/>
            <a:ext cx="197485" cy="269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7940675" y="5358130"/>
            <a:ext cx="1911350" cy="5632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受益为负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10930890" y="5088255"/>
            <a:ext cx="197485" cy="269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10159365" y="5358130"/>
            <a:ext cx="1911350" cy="563245"/>
          </a:xfrm>
          <a:prstGeom prst="roundRect">
            <a:avLst/>
          </a:prstGeom>
          <a:solidFill>
            <a:srgbClr val="C2EC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受益为正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256530" y="6015990"/>
            <a:ext cx="6813550" cy="886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indent="0" algn="l" fontAlgn="auto">
              <a:lnSpc>
                <a:spcPct val="80000"/>
              </a:lnSpc>
              <a:buNone/>
            </a:pPr>
            <a:r>
              <a:rPr lang="en-US" altLang="zh-CN" dirty="0">
                <a:sym typeface="+mn-ea"/>
              </a:rPr>
              <a:t>3. </a:t>
            </a:r>
            <a:r>
              <a:rPr lang="zh-CN" altLang="en-US" dirty="0">
                <a:sym typeface="+mn-ea"/>
              </a:rPr>
              <a:t>程序指定一个学习算法</a:t>
            </a:r>
            <a:endParaRPr lang="zh-CN" altLang="en-US" dirty="0">
              <a:sym typeface="+mn-ea"/>
            </a:endParaRPr>
          </a:p>
          <a:p>
            <a:pPr lvl="0" indent="0" algn="l" fontAlgn="auto">
              <a:lnSpc>
                <a:spcPct val="80000"/>
              </a:lnSpc>
              <a:buNone/>
            </a:pPr>
            <a:r>
              <a:rPr lang="en-US" altLang="zh-CN" dirty="0">
                <a:sym typeface="+mn-ea"/>
              </a:rPr>
              <a:t> </a:t>
            </a:r>
            <a:endParaRPr lang="en-US" altLang="zh-CN" dirty="0">
              <a:sym typeface="+mn-ea"/>
            </a:endParaRPr>
          </a:p>
          <a:p>
            <a:pPr lvl="0" indent="0" algn="l" fontAlgn="auto">
              <a:lnSpc>
                <a:spcPct val="80000"/>
              </a:lnSpc>
              <a:buNone/>
            </a:pPr>
            <a:r>
              <a:rPr lang="zh-CN" altLang="en-US" b="1" u="sng" dirty="0">
                <a:sym typeface="+mn-ea"/>
              </a:rPr>
              <a:t>机器人自己去找</a:t>
            </a:r>
            <a:r>
              <a:rPr lang="zh-CN" altLang="en-US" b="1" u="sng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最大化收益</a:t>
            </a:r>
            <a:r>
              <a:rPr lang="zh-CN" altLang="en-US" b="1" u="sng" dirty="0">
                <a:sym typeface="+mn-ea"/>
              </a:rPr>
              <a:t>的行为模式！</a:t>
            </a:r>
            <a:r>
              <a:rPr lang="en-US" altLang="zh-CN" b="1" u="sng" dirty="0">
                <a:sym typeface="+mn-ea"/>
              </a:rPr>
              <a:t>  </a:t>
            </a:r>
            <a:r>
              <a:rPr lang="zh-CN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基于数据与经验</a:t>
            </a:r>
            <a:endParaRPr lang="zh-CN" altLang="en-US" b="1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4818380" y="6496050"/>
            <a:ext cx="438150" cy="168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http://photo-static-api.fotomore.com/creative/vcg/400/version23/VCG41618025376.jpg" descr="&amp;pky110_sjzg_VCG41618025376&amp;2&amp;src_toppic_inpsrchzd1&amp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315" y="5312410"/>
            <a:ext cx="1543050" cy="16084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147320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0555" y="960755"/>
            <a:ext cx="39662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u="sng"/>
              <a:t>识别菊花和玫瑰的机器学习</a:t>
            </a:r>
            <a:endParaRPr lang="zh-CN" altLang="en-US" sz="2200" b="1" u="sng"/>
          </a:p>
        </p:txBody>
      </p:sp>
      <p:pic>
        <p:nvPicPr>
          <p:cNvPr id="5" name="http://photo-static-api.fotomore.com/creative/vcg/400/version23/VCG41165505299.jpg" descr="&amp;pky150_sjzg_VCG41165505299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8640" y="1480820"/>
            <a:ext cx="958215" cy="895350"/>
          </a:xfrm>
          <a:prstGeom prst="rect">
            <a:avLst/>
          </a:prstGeom>
        </p:spPr>
      </p:pic>
      <p:pic>
        <p:nvPicPr>
          <p:cNvPr id="6" name="http://photo-static-api.fotomore.com/creative/vcg/400/new/VCG41N1127830892.jpg" descr="&amp;pky340_sjzg_VCG41N1127830892&amp;2&amp;src_toppic_inpsrchzd1&amp;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9051" t="4879" r="4761" b="8034"/>
          <a:stretch>
            <a:fillRect/>
          </a:stretch>
        </p:blipFill>
        <p:spPr>
          <a:xfrm>
            <a:off x="445135" y="1591310"/>
            <a:ext cx="726440" cy="541655"/>
          </a:xfrm>
          <a:prstGeom prst="ellipse">
            <a:avLst/>
          </a:prstGeom>
        </p:spPr>
      </p:pic>
      <p:pic>
        <p:nvPicPr>
          <p:cNvPr id="7" name="http://photo-static-api.fotomore.com/creative/vcg/400/new/VCG41N1212933232.jpg" descr="&amp;pky310_sjzg_VCG41N1212933232&amp;2&amp;src_toppic_inpsrchzd1&amp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920" y="1458595"/>
            <a:ext cx="682625" cy="682625"/>
          </a:xfrm>
          <a:prstGeom prst="ellipse">
            <a:avLst/>
          </a:prstGeom>
        </p:spPr>
      </p:pic>
      <p:graphicFrame>
        <p:nvGraphicFramePr>
          <p:cNvPr id="30" name="表格 29"/>
          <p:cNvGraphicFramePr/>
          <p:nvPr>
            <p:custDataLst>
              <p:tags r:id="rId5"/>
            </p:custDataLst>
          </p:nvPr>
        </p:nvGraphicFramePr>
        <p:xfrm>
          <a:off x="118110" y="3037840"/>
          <a:ext cx="5252720" cy="199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90"/>
                <a:gridCol w="4215130"/>
              </a:tblGrid>
              <a:tr h="664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任务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编写计算机程序识别菊花和玫瑰</a:t>
                      </a:r>
                      <a:endParaRPr lang="zh-CN" altLang="en-US"/>
                    </a:p>
                  </a:txBody>
                  <a:tcPr/>
                </a:tc>
              </a:tr>
              <a:tr h="666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经验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一大堆菊花和玫瑰的图片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  (samples)</a:t>
                      </a:r>
                      <a:endParaRPr lang="zh-CN" altLang="en-US"/>
                    </a:p>
                  </a:txBody>
                  <a:tcPr/>
                </a:tc>
              </a:tr>
              <a:tr h="666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性能指标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不同的机器学习算法会有不同的</a:t>
                      </a:r>
                      <a:r>
                        <a:rPr lang="en-US" altLang="zh-CN"/>
                        <a:t>P</a:t>
                      </a:r>
                      <a:r>
                        <a:rPr lang="zh-CN" altLang="en-US"/>
                        <a:t>；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定义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识别的正确率</a:t>
                      </a: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识别率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P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386955" y="1050925"/>
            <a:ext cx="39662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u="sng"/>
              <a:t>机器人去教室外冲咖啡</a:t>
            </a:r>
            <a:endParaRPr lang="zh-CN" altLang="en-US" sz="2200" b="1" u="sng"/>
          </a:p>
        </p:txBody>
      </p:sp>
      <p:graphicFrame>
        <p:nvGraphicFramePr>
          <p:cNvPr id="12" name="表格 11"/>
          <p:cNvGraphicFramePr/>
          <p:nvPr>
            <p:custDataLst>
              <p:tags r:id="rId6"/>
            </p:custDataLst>
          </p:nvPr>
        </p:nvGraphicFramePr>
        <p:xfrm>
          <a:off x="6276340" y="3128010"/>
          <a:ext cx="5295265" cy="191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845"/>
                <a:gridCol w="4249420"/>
              </a:tblGrid>
              <a:tr h="6324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任务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编写计算机程序让机器人冲咖啡</a:t>
                      </a:r>
                      <a:endParaRPr lang="zh-CN" altLang="en-US" sz="1800" dirty="0">
                        <a:latin typeface="Courier New" panose="02070409020205090404" charset="0"/>
                        <a:ea typeface="宋体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</a:tr>
              <a:tr h="635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经验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机器人多次尝试的行为和这些行为产生的结果</a:t>
                      </a:r>
                      <a:endParaRPr lang="zh-CN" altLang="en-US" sz="1800" dirty="0">
                        <a:latin typeface="Courier New" panose="02070409020205090404" charset="0"/>
                        <a:ea typeface="宋体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性能指标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定义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在规定实践内成功冲好咖啡的次数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P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005" y="1553845"/>
            <a:ext cx="1661795" cy="15011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72005" y="5697220"/>
            <a:ext cx="775779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ym typeface="+mn-ea"/>
              </a:rPr>
              <a:t>经验</a:t>
            </a:r>
            <a:r>
              <a:rPr lang="en-US" altLang="zh-CN" sz="2200" b="1" dirty="0">
                <a:sym typeface="+mn-ea"/>
              </a:rPr>
              <a:t>E</a:t>
            </a:r>
            <a:r>
              <a:rPr lang="zh-CN" altLang="en-US" sz="2200" b="1" dirty="0">
                <a:sym typeface="+mn-ea"/>
              </a:rPr>
              <a:t>越来越多</a:t>
            </a:r>
            <a:r>
              <a:rPr lang="en-US" altLang="zh-CN" sz="2200" b="1" dirty="0">
                <a:sym typeface="+mn-ea"/>
              </a:rPr>
              <a:t> </a:t>
            </a:r>
            <a:r>
              <a:rPr lang="zh-CN" altLang="en-US" sz="2200" b="1" dirty="0">
                <a:sym typeface="+mn-ea"/>
              </a:rPr>
              <a:t>任务</a:t>
            </a:r>
            <a:r>
              <a:rPr lang="en-US" altLang="zh-CN" sz="2200" b="1" dirty="0">
                <a:sym typeface="+mn-ea"/>
              </a:rPr>
              <a:t>T</a:t>
            </a:r>
            <a:r>
              <a:rPr lang="zh-CN" altLang="en-US" sz="2200" b="1" dirty="0">
                <a:sym typeface="+mn-ea"/>
              </a:rPr>
              <a:t>完成的过程中</a:t>
            </a:r>
            <a:r>
              <a:rPr lang="en-US" altLang="zh-CN" sz="2200" b="1" dirty="0">
                <a:sym typeface="+mn-ea"/>
              </a:rPr>
              <a:t>  </a:t>
            </a:r>
            <a:r>
              <a:rPr lang="zh-CN" altLang="en-US" sz="2200" b="1" dirty="0">
                <a:sym typeface="+mn-ea"/>
              </a:rPr>
              <a:t>性能指标</a:t>
            </a:r>
            <a:r>
              <a:rPr lang="en-US" altLang="zh-CN" sz="2200" b="1" dirty="0">
                <a:sym typeface="+mn-ea"/>
              </a:rPr>
              <a:t>P</a:t>
            </a:r>
            <a:r>
              <a:rPr lang="zh-CN" altLang="en-US" sz="2200" b="1" dirty="0">
                <a:sym typeface="+mn-ea"/>
              </a:rPr>
              <a:t>会越来越好</a:t>
            </a:r>
            <a:endParaRPr lang="zh-CN" altLang="en-US" sz="2200" b="1" dirty="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115062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想一想</a:t>
            </a:r>
            <a:endParaRPr lang="zh-CN" altLang="en-US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38" descr="2013-CCWRE-logo-RGB.png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164" y="168500"/>
            <a:ext cx="1510571" cy="568596"/>
          </a:xfrm>
          <a:prstGeom prst="rect">
            <a:avLst/>
          </a:prstGeom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5" name="同侧圆角矩形 4"/>
          <p:cNvSpPr/>
          <p:nvPr/>
        </p:nvSpPr>
        <p:spPr>
          <a:xfrm>
            <a:off x="623570" y="831215"/>
            <a:ext cx="4257040" cy="69278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四个机器学习的任务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Ts</a:t>
            </a:r>
            <a:endParaRPr lang="zh-CN" altLang="en-US" sz="2200"/>
          </a:p>
        </p:txBody>
      </p:sp>
      <p:sp>
        <p:nvSpPr>
          <p:cNvPr id="6" name="矩形 5"/>
          <p:cNvSpPr/>
          <p:nvPr/>
        </p:nvSpPr>
        <p:spPr>
          <a:xfrm>
            <a:off x="623570" y="1517015"/>
            <a:ext cx="4257040" cy="30880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教计算机下棋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503050405090304"/>
              <a:sym typeface="Times New Roman" panose="02020503050405090304"/>
            </a:endParaRPr>
          </a:p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识别垃圾邮件，教计算机自动识别某个邮件是垃圾邮件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503050405090304"/>
              <a:sym typeface="Times New Roman" panose="02020503050405090304"/>
            </a:endParaRPr>
          </a:p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人脸识别，教计算机通过人脸的图像识别这个人是谁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503050405090304"/>
              <a:sym typeface="Times New Roman" panose="02020503050405090304"/>
            </a:endParaRPr>
          </a:p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无人驾驶，教计算机自动驾驶汽车从过一个指定地点到另一个指定地点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503050405090304"/>
              <a:sym typeface="Times New Roman" panose="02020503050405090304"/>
            </a:endParaRPr>
          </a:p>
          <a:p>
            <a:pPr algn="ctr"/>
            <a:endParaRPr lang="zh-CN" altLang="en-US"/>
          </a:p>
        </p:txBody>
      </p:sp>
      <p:sp>
        <p:nvSpPr>
          <p:cNvPr id="7" name="矩形 6" descr="7b0a202020202262756c6c6574223a20227b5c2263617465676f727949645c223a31303030362c5c2274656d706c61746549645c223a32303233313433377d220a7d0a"/>
          <p:cNvSpPr/>
          <p:nvPr/>
        </p:nvSpPr>
        <p:spPr>
          <a:xfrm>
            <a:off x="623570" y="4605020"/>
            <a:ext cx="4257040" cy="20802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问题：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503050405090304"/>
              <a:sym typeface="Times New Roman" panose="02020503050405090304"/>
            </a:endParaRPr>
          </a:p>
          <a:p>
            <a:pPr algn="l">
              <a:buBlip>
                <a:blip r:embed="rId3"/>
              </a:buBlip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 这四个任务的经验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是什么？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503050405090304"/>
              <a:sym typeface="Times New Roman" panose="02020503050405090304"/>
            </a:endParaRPr>
          </a:p>
          <a:p>
            <a:pPr algn="l">
              <a:buBlip>
                <a:blip r:embed="rId3"/>
              </a:buBlip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 这四个任务的性能指标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是什么？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503050405090304"/>
              <a:sym typeface="Times New Roman" panose="02020503050405090304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提示：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503050405090304"/>
              <a:sym typeface="Times New Roman" panose="02020503050405090304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经验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和性能指标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是由设计算法的人设计的，没有标准答案。但是如果我们要来设计算法，怎么设计任务用到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503050405090304"/>
                <a:sym typeface="Times New Roman" panose="02020503050405090304"/>
              </a:rPr>
              <a:t>呢？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503050405090304"/>
              <a:sym typeface="Times New Roman" panose="02020503050405090304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4"/>
            </p:custDataLst>
          </p:nvPr>
        </p:nvGraphicFramePr>
        <p:xfrm>
          <a:off x="5215255" y="1180465"/>
          <a:ext cx="6356350" cy="3651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240"/>
                <a:gridCol w="3303905"/>
                <a:gridCol w="1513205"/>
              </a:tblGrid>
              <a:tr h="391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任务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经验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</a:t>
                      </a:r>
                      <a:endParaRPr lang="zh-CN" altLang="en-US" sz="1800" dirty="0">
                        <a:latin typeface="Courier New" panose="02070409020205090404" charset="0"/>
                        <a:ea typeface="宋体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性能指标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P</a:t>
                      </a:r>
                      <a:endParaRPr lang="zh-CN" altLang="en-US" sz="1800" dirty="0">
                        <a:latin typeface="Courier New" panose="02070409020205090404" charset="0"/>
                        <a:ea typeface="宋体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T1={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教下棋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endParaRPr lang="en-US" altLang="zh-CN" sz="1800" dirty="0">
                        <a:latin typeface="Courier New" panose="02070409020205090404" charset="0"/>
                        <a:ea typeface="汉仪旗黑-55简" panose="00020600040101010101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E1= {{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棋局，走一步，累积奖励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{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新棋局，走一步，累积奖励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。。。。</a:t>
                      </a:r>
                      <a:endParaRPr lang="zh-CN" altLang="en-US" sz="1800" dirty="0">
                        <a:latin typeface="Courier New" panose="02070409020205090404" charset="0"/>
                        <a:ea typeface="宋体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P=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赢棋次数</a:t>
                      </a:r>
                      <a:endParaRPr lang="zh-CN" altLang="en-US" sz="1800" dirty="0">
                        <a:latin typeface="Courier New" panose="02070409020205090404" charset="0"/>
                        <a:ea typeface="宋体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T2={</a:t>
                      </a:r>
                      <a:r>
                        <a:rPr lang="zh-CN" altLang="en-US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教识别垃圾邮件</a:t>
                      </a: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endParaRPr lang="en-US" altLang="zh-CN" dirty="0">
                        <a:latin typeface="Courier New" panose="0207040902020509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E2={{邮件1，垃圾},{邮件2,非垃圾},....}</a:t>
                      </a:r>
                      <a:endParaRPr lang="en-US" altLang="zh-CN" dirty="0">
                        <a:latin typeface="Courier New" panose="0207040902020509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</a:rPr>
                        <a:t>识别率</a:t>
                      </a:r>
                      <a:endParaRPr lang="en-US" altLang="zh-CN" b="1" dirty="0">
                        <a:latin typeface="Courier New" panose="02070409020205090404" charset="0"/>
                        <a:ea typeface="宋体" pitchFamily="2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</a:tr>
              <a:tr h="67437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T3={</a:t>
                      </a:r>
                      <a:r>
                        <a:rPr lang="zh-CN" altLang="en-US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教识别人脸</a:t>
                      </a: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endParaRPr lang="en-US" altLang="zh-CN" dirty="0">
                        <a:latin typeface="Courier New" panose="0207040902020509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E3={{</a:t>
                      </a:r>
                      <a:r>
                        <a:rPr lang="zh-CN" altLang="en-US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图片</a:t>
                      </a: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1</a:t>
                      </a:r>
                      <a:r>
                        <a:rPr lang="zh-CN" altLang="en-US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，张三</a:t>
                      </a: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r>
                        <a:rPr lang="zh-CN" altLang="en-US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</a:rPr>
                        <a:t>，</a:t>
                      </a:r>
                      <a:r>
                        <a:rPr lang="en-US" altLang="zh-CN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</a:rPr>
                        <a:t>{</a:t>
                      </a:r>
                      <a:r>
                        <a:rPr lang="zh-CN" altLang="en-US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</a:rPr>
                        <a:t>图片</a:t>
                      </a:r>
                      <a:r>
                        <a:rPr lang="en-US" altLang="zh-CN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</a:rPr>
                        <a:t>2</a:t>
                      </a:r>
                      <a:r>
                        <a:rPr lang="zh-CN" altLang="en-US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</a:rPr>
                        <a:t>，李四</a:t>
                      </a:r>
                      <a:r>
                        <a:rPr lang="en-US" altLang="zh-CN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</a:rPr>
                        <a:t>}....</a:t>
                      </a: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endParaRPr lang="en-US" altLang="zh-CN" dirty="0">
                        <a:latin typeface="Courier New" panose="0207040902020509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识别率</a:t>
                      </a:r>
                      <a:endParaRPr lang="zh-CN" altLang="en-US" dirty="0">
                        <a:latin typeface="Courier New" panose="0207040902020509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</a:tr>
              <a:tr h="103187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T4={</a:t>
                      </a:r>
                      <a:r>
                        <a:rPr lang="zh-CN" altLang="en-US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教自动驾驶</a:t>
                      </a: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endParaRPr lang="en-US" altLang="zh-CN" dirty="0">
                        <a:latin typeface="Courier New" panose="0207040902020509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E4= {</a:t>
                      </a:r>
                      <a:r>
                        <a:rPr lang="zh-CN" altLang="en-US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道路环境，拐弯，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累积奖励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{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新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道路环境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，加速直行，累积奖励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409020205090404" charset="0"/>
                          <a:ea typeface="宋体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en-US" altLang="zh-CN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endParaRPr lang="en-US" altLang="zh-CN" dirty="0">
                        <a:latin typeface="Courier New" panose="0207040902020509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dirty="0">
                          <a:latin typeface="Courier New" panose="0207040902020509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到达目标的时间</a:t>
                      </a:r>
                      <a:endParaRPr lang="zh-CN" altLang="en-US" dirty="0">
                        <a:latin typeface="Courier New" panose="0207040902020509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584825" y="556196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E2,E3 = {</a:t>
            </a:r>
            <a:r>
              <a:rPr lang="zh-CN" altLang="en-US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样本，标签</a:t>
            </a:r>
            <a:r>
              <a:rPr lang="en-US" altLang="zh-CN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}</a:t>
            </a:r>
            <a:r>
              <a:rPr lang="zh-CN" altLang="en-US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的集合</a:t>
            </a:r>
            <a:r>
              <a:rPr lang="en-US" altLang="zh-CN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  </a:t>
            </a:r>
            <a:r>
              <a:rPr lang="zh-CN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人采集、整理输入</a:t>
            </a:r>
            <a:r>
              <a:rPr lang="en-US" altLang="zh-CN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E</a:t>
            </a:r>
            <a:endParaRPr lang="zh-CN" altLang="en-US" b="1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Courier New" panose="02070409020205090404" charset="0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r>
              <a:rPr lang="en-US" altLang="zh-CN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E1,E4 = {</a:t>
            </a:r>
            <a:r>
              <a:rPr lang="zh-CN" altLang="en-US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状态，动作，表扬</a:t>
            </a:r>
            <a:r>
              <a:rPr lang="en-US" altLang="zh-CN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/</a:t>
            </a:r>
            <a:r>
              <a:rPr lang="zh-CN" altLang="en-US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批评</a:t>
            </a:r>
            <a:r>
              <a:rPr lang="en-US" altLang="zh-CN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/}</a:t>
            </a:r>
            <a:r>
              <a:rPr lang="zh-CN" altLang="en-US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的序列</a:t>
            </a:r>
            <a:r>
              <a:rPr lang="en-US" altLang="zh-CN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</a:t>
            </a:r>
            <a:endParaRPr lang="en-US" altLang="zh-CN" dirty="0">
              <a:latin typeface="Courier New" panose="02070409020205090404" charset="0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r>
              <a:rPr lang="en-US" altLang="zh-CN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        </a:t>
            </a:r>
            <a:r>
              <a:rPr lang="zh-CN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计算机与环境互动获得的</a:t>
            </a:r>
            <a:r>
              <a:rPr lang="en-US" altLang="zh-CN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</a:t>
            </a:r>
            <a:r>
              <a:rPr lang="en-US" altLang="zh-CN" dirty="0">
                <a:latin typeface="Courier New" panose="0207040902020509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</a:t>
            </a:r>
            <a:endParaRPr lang="en-US" altLang="zh-CN" dirty="0">
              <a:latin typeface="Courier New" panose="02070409020205090404" charset="0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强化学习的基本概念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7385" y="2699385"/>
            <a:ext cx="2903220" cy="2910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17950" y="2748915"/>
            <a:ext cx="8130540" cy="2921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200" dirty="0">
                <a:latin typeface="Comic Sans MS" panose="030F0902030302020204" charset="0"/>
                <a:cs typeface="Comic Sans MS" panose="030F0902030302020204" charset="0"/>
              </a:rPr>
              <a:t>An illustrative example:</a:t>
            </a:r>
            <a:endParaRPr lang="en-US" altLang="zh-CN" sz="2200" dirty="0">
              <a:latin typeface="Comic Sans MS" panose="030F0902030302020204" charset="0"/>
              <a:cs typeface="Comic Sans MS" panose="030F0902030302020204" charset="0"/>
            </a:endParaRPr>
          </a:p>
          <a:p>
            <a:r>
              <a:rPr lang="en-US" altLang="zh-CN" sz="2200" dirty="0">
                <a:solidFill>
                  <a:srgbClr val="FF0000"/>
                </a:solidFill>
                <a:latin typeface="Comic Sans MS" panose="030F0902030302020204" charset="0"/>
                <a:cs typeface="Comic Sans MS" panose="030F0902030302020204" charset="0"/>
              </a:rPr>
              <a:t>• Grid of cells</a:t>
            </a:r>
            <a:r>
              <a:rPr lang="en-US" altLang="zh-CN" sz="2200" dirty="0">
                <a:latin typeface="Comic Sans MS" panose="030F0902030302020204" charset="0"/>
                <a:cs typeface="Comic Sans MS" panose="030F0902030302020204" charset="0"/>
              </a:rPr>
              <a:t>: Accessible/forbidden/target cells, boundary.</a:t>
            </a:r>
            <a:endParaRPr lang="en-US" altLang="zh-CN" sz="2200" dirty="0">
              <a:latin typeface="Comic Sans MS" panose="030F0902030302020204" charset="0"/>
              <a:cs typeface="Comic Sans MS" panose="030F0902030302020204" charset="0"/>
            </a:endParaRPr>
          </a:p>
          <a:p>
            <a:endParaRPr lang="en-US" altLang="zh-CN" sz="2200" dirty="0">
              <a:latin typeface="Comic Sans MS" panose="030F0902030302020204" charset="0"/>
              <a:cs typeface="Comic Sans MS" panose="030F0902030302020204" charset="0"/>
            </a:endParaRPr>
          </a:p>
          <a:p>
            <a:r>
              <a:rPr lang="en-US" altLang="zh-CN" sz="2200" dirty="0">
                <a:latin typeface="Comic Sans MS" panose="030F0902030302020204" charset="0"/>
                <a:cs typeface="Comic Sans MS" panose="030F0902030302020204" charset="0"/>
              </a:rPr>
              <a:t>Task:</a:t>
            </a:r>
            <a:endParaRPr lang="en-US" altLang="zh-CN" sz="2200" dirty="0">
              <a:latin typeface="Comic Sans MS" panose="030F0902030302020204" charset="0"/>
              <a:cs typeface="Comic Sans MS" panose="030F0902030302020204" charset="0"/>
            </a:endParaRPr>
          </a:p>
          <a:p>
            <a:r>
              <a:rPr lang="en-US" altLang="zh-CN" sz="2200" dirty="0">
                <a:latin typeface="Comic Sans MS" panose="030F0902030302020204" charset="0"/>
                <a:cs typeface="Comic Sans MS" panose="030F0902030302020204" charset="0"/>
              </a:rPr>
              <a:t>• Given any starting area, find a “</a:t>
            </a:r>
            <a:r>
              <a:rPr lang="en-US" altLang="zh-CN" sz="2200" dirty="0">
                <a:solidFill>
                  <a:srgbClr val="FF0000"/>
                </a:solidFill>
                <a:latin typeface="Comic Sans MS" panose="030F0902030302020204" charset="0"/>
                <a:cs typeface="Comic Sans MS" panose="030F0902030302020204" charset="0"/>
              </a:rPr>
              <a:t>good</a:t>
            </a:r>
            <a:r>
              <a:rPr lang="en-US" altLang="zh-CN" sz="2200" dirty="0">
                <a:latin typeface="Comic Sans MS" panose="030F0902030302020204" charset="0"/>
                <a:cs typeface="Comic Sans MS" panose="030F0902030302020204" charset="0"/>
              </a:rPr>
              <a:t>” way to the target.</a:t>
            </a:r>
            <a:endParaRPr lang="en-US" altLang="zh-CN" sz="2200" dirty="0">
              <a:latin typeface="Comic Sans MS" panose="030F0902030302020204" charset="0"/>
              <a:cs typeface="Comic Sans MS" panose="030F0902030302020204" charset="0"/>
            </a:endParaRPr>
          </a:p>
          <a:p>
            <a:r>
              <a:rPr lang="en-US" altLang="zh-CN" sz="2200" dirty="0">
                <a:latin typeface="Comic Sans MS" panose="030F0902030302020204" charset="0"/>
                <a:cs typeface="Comic Sans MS" panose="030F0902030302020204" charset="0"/>
              </a:rPr>
              <a:t>• How to define “good”? Avoid forbidden cells, detours, or boundary.</a:t>
            </a:r>
            <a:endParaRPr lang="en-US" altLang="zh-CN" sz="2200" dirty="0">
              <a:latin typeface="Comic Sans MS" panose="030F0902030302020204" charset="0"/>
              <a:cs typeface="Comic Sans MS" panose="030F0902030302020204" charset="0"/>
            </a:endParaRPr>
          </a:p>
        </p:txBody>
      </p:sp>
      <p:sp>
        <p:nvSpPr>
          <p:cNvPr id="3" name="文本框 2" descr="7b0a202020202262756c6c6574223a20227b5c2263617465676f727949645c223a31303030352c5c2274656d706c61746549645c223a32303233313537347d220a7d0a"/>
          <p:cNvSpPr txBox="1"/>
          <p:nvPr/>
        </p:nvSpPr>
        <p:spPr>
          <a:xfrm>
            <a:off x="736600" y="1313815"/>
            <a:ext cx="11265535" cy="1000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Blip>
                <a:blip r:embed="rId3"/>
              </a:buBlip>
            </a:pPr>
            <a:r>
              <a:rPr lang="en-US" altLang="zh-CN" sz="2000" dirty="0">
                <a:latin typeface="Comic Sans MS" panose="030F0902030302020204" charset="0"/>
                <a:cs typeface="Comic Sans MS" panose="030F0902030302020204" charset="0"/>
              </a:rPr>
              <a:t> </a:t>
            </a:r>
            <a:r>
              <a:rPr lang="zh-CN" altLang="en-US" sz="2000" dirty="0">
                <a:latin typeface="Comic Sans MS" panose="030F0902030302020204" charset="0"/>
                <a:cs typeface="Comic Sans MS" panose="030F0902030302020204" charset="0"/>
              </a:rPr>
              <a:t>First, introduce fundamental 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902030302020204" charset="0"/>
                <a:cs typeface="Comic Sans MS" panose="030F0902030302020204" charset="0"/>
              </a:rPr>
              <a:t>concepts</a:t>
            </a:r>
            <a:r>
              <a:rPr lang="zh-CN" altLang="en-US" sz="2000" dirty="0">
                <a:latin typeface="Comic Sans MS" panose="030F0902030302020204" charset="0"/>
                <a:cs typeface="Comic Sans MS" panose="030F0902030302020204" charset="0"/>
              </a:rPr>
              <a:t> in reinforcement learning (RL) by</a:t>
            </a:r>
            <a:r>
              <a:rPr lang="en-US" altLang="zh-CN" sz="2000" dirty="0">
                <a:latin typeface="Comic Sans MS" panose="030F0902030302020204" charset="0"/>
                <a:cs typeface="Comic Sans MS" panose="030F0902030302020204" charset="0"/>
              </a:rPr>
              <a:t> </a:t>
            </a:r>
            <a:r>
              <a:rPr lang="zh-CN" altLang="en-US" sz="2000" dirty="0">
                <a:latin typeface="Comic Sans MS" panose="030F0902030302020204" charset="0"/>
                <a:cs typeface="Comic Sans MS" panose="030F0902030302020204" charset="0"/>
              </a:rPr>
              <a:t>examples.</a:t>
            </a:r>
            <a:endParaRPr lang="zh-CN" altLang="en-US" sz="2000" dirty="0">
              <a:latin typeface="Comic Sans MS" panose="030F0902030302020204" charset="0"/>
              <a:cs typeface="Comic Sans MS" panose="030F0902030302020204" charset="0"/>
            </a:endParaRPr>
          </a:p>
          <a:p>
            <a:pPr>
              <a:buBlip>
                <a:blip r:embed="rId3"/>
              </a:buBlip>
            </a:pPr>
            <a:r>
              <a:rPr lang="en-US" altLang="zh-CN" sz="2000" dirty="0">
                <a:latin typeface="Comic Sans MS" panose="030F0902030302020204" charset="0"/>
                <a:cs typeface="Comic Sans MS" panose="030F0902030302020204" charset="0"/>
              </a:rPr>
              <a:t> </a:t>
            </a:r>
            <a:r>
              <a:rPr lang="zh-CN" altLang="en-US" sz="2000" dirty="0">
                <a:latin typeface="Comic Sans MS" panose="030F0902030302020204" charset="0"/>
                <a:cs typeface="Comic Sans MS" panose="030F0902030302020204" charset="0"/>
              </a:rPr>
              <a:t>Second, 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902030302020204" charset="0"/>
                <a:cs typeface="Comic Sans MS" panose="030F0902030302020204" charset="0"/>
              </a:rPr>
              <a:t>formalize </a:t>
            </a:r>
            <a:r>
              <a:rPr lang="zh-CN" altLang="en-US" sz="2000" dirty="0">
                <a:latin typeface="Comic Sans MS" panose="030F0902030302020204" charset="0"/>
                <a:cs typeface="Comic Sans MS" panose="030F0902030302020204" charset="0"/>
              </a:rPr>
              <a:t>the concepts in the context of Markov decision processes.</a:t>
            </a:r>
            <a:endParaRPr lang="zh-CN" altLang="en-US" sz="2000" dirty="0">
              <a:latin typeface="Comic Sans MS" panose="030F0902030302020204" charset="0"/>
              <a:cs typeface="Comic Sans MS" panose="030F09020303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1" name="textbox 21"/>
          <p:cNvSpPr/>
          <p:nvPr/>
        </p:nvSpPr>
        <p:spPr>
          <a:xfrm>
            <a:off x="798369" y="3536950"/>
            <a:ext cx="9161780" cy="9677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2000" dirty="0">
              <a:latin typeface="Comic Sans MS" panose="030F0902030302020204" charset="0"/>
              <a:cs typeface="Comic Sans MS" panose="030F0902030302020204" charset="0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000" spc="0" dirty="0">
                <a:solidFill>
                  <a:srgbClr val="0000FF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State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: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The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status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of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the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agent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with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respect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to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the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environment</a:t>
            </a:r>
            <a:r>
              <a:rPr sz="2000" spc="1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.</a:t>
            </a:r>
            <a:endParaRPr lang="en-US" altLang="en-US" sz="2000" dirty="0">
              <a:latin typeface="Comic Sans MS" panose="030F0902030302020204" charset="0"/>
              <a:cs typeface="Comic Sans MS" panose="030F0902030302020204" charset="0"/>
            </a:endParaRPr>
          </a:p>
          <a:p>
            <a:pPr algn="l" rtl="0" eaLnBrk="0">
              <a:lnSpc>
                <a:spcPct val="128000"/>
              </a:lnSpc>
            </a:pPr>
            <a:endParaRPr lang="en-US" altLang="en-US" sz="2000" dirty="0">
              <a:latin typeface="Comic Sans MS" panose="030F0902030302020204" charset="0"/>
              <a:cs typeface="Comic Sans MS" panose="030F0902030302020204" charset="0"/>
            </a:endParaRPr>
          </a:p>
          <a:p>
            <a:pPr marL="132715" indent="-120015" algn="l" rtl="0" eaLnBrk="0">
              <a:lnSpc>
                <a:spcPct val="125000"/>
              </a:lnSpc>
              <a:spcBef>
                <a:spcPts val="0"/>
              </a:spcBef>
            </a:pP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微软雅黑" panose="020B0503020204020204" charset="-122"/>
                <a:cs typeface="Comic Sans MS" panose="030F0902030302020204" charset="0"/>
              </a:rPr>
              <a:t>●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For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grid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-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worlexample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,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location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of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agent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is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state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.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There</a:t>
            </a:r>
            <a:r>
              <a:rPr sz="2000" spc="6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are nine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possible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locations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and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hence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nine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states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: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s</a:t>
            </a:r>
            <a:r>
              <a:rPr sz="20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1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,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s</a:t>
            </a:r>
            <a:r>
              <a:rPr sz="20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2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, . .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. , s</a:t>
            </a:r>
            <a:r>
              <a:rPr sz="2000" spc="0" baseline="-6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9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.</a:t>
            </a:r>
            <a:endParaRPr lang="en-US" altLang="en-US" sz="2000" dirty="0">
              <a:latin typeface="Comic Sans MS" panose="030F0902030302020204" charset="0"/>
              <a:cs typeface="Comic Sans MS" panose="030F0902030302020204" charset="0"/>
            </a:endParaRPr>
          </a:p>
        </p:txBody>
      </p:sp>
      <p:graphicFrame>
        <p:nvGraphicFramePr>
          <p:cNvPr id="22" name="table 22"/>
          <p:cNvGraphicFramePr>
            <a:graphicFrameLocks noGrp="1"/>
          </p:cNvGraphicFramePr>
          <p:nvPr/>
        </p:nvGraphicFramePr>
        <p:xfrm>
          <a:off x="3730587" y="1020086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/>
                <a:gridCol w="880207"/>
                <a:gridCol w="885346"/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3"/>
              <p:cNvSpPr/>
              <p:nvPr/>
            </p:nvSpPr>
            <p:spPr>
              <a:xfrm>
                <a:off x="727075" y="5324792"/>
                <a:ext cx="5826125" cy="356235"/>
              </a:xfrm>
              <a:prstGeom prst="rect">
                <a:avLst/>
              </a:prstGeom>
            </p:spPr>
            <p:txBody>
              <a:bodyPr vert="horz" wrap="square" lIns="0" tIns="0" rIns="0" bIns="0"/>
              <a:lstStyle/>
              <a:p>
                <a:pPr algn="l" rtl="0" eaLnBrk="0">
                  <a:lnSpc>
                    <a:spcPct val="167000"/>
                  </a:lnSpc>
                </a:pPr>
                <a:endParaRPr lang="en-US" altLang="en-US" sz="2000" dirty="0">
                  <a:latin typeface="Comic Sans MS" panose="030F0902030302020204" charset="0"/>
                  <a:cs typeface="Comic Sans MS" panose="030F0902030302020204" charset="0"/>
                </a:endParaRPr>
              </a:p>
              <a:p>
                <a:pPr marL="12700" algn="l" rtl="0" eaLnBrk="0">
                  <a:lnSpc>
                    <a:spcPct val="100000"/>
                  </a:lnSpc>
                </a:pPr>
                <a:r>
                  <a:rPr sz="20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State</a:t>
                </a:r>
                <a:r>
                  <a:rPr sz="2000" spc="14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0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space</a:t>
                </a:r>
                <a:r>
                  <a:rPr sz="2000" spc="14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: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the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set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of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all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states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spc="14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 </m:t>
                    </m:r>
                    <m:sSubSup>
                      <m:sSubSupPr>
                        <m:ctrlP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sz="2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omic Sans MS" panose="030F0902030302020204" charset="0"/>
                            <a:sym typeface="+mn-ea"/>
                          </a:rPr>
                          <m:t>𝑠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omic Sans MS" panose="030F0902030302020204" charset="0"/>
                            <a:sym typeface="+mn-ea"/>
                          </a:rPr>
                          <m:t> 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omic Sans MS" panose="030F0902030302020204" charset="0"/>
                            <a:sym typeface="+mn-ea"/>
                          </a:rPr>
                          <m:t>= 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omic Sans MS" panose="030F0902030302020204" charset="0"/>
                            <a:sym typeface="+mn-ea"/>
                          </a:rPr>
                          <m:t>(</m:t>
                        </m:r>
                        <m:r>
                          <a:rPr sz="2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omic Sans MS" panose="030F0902030302020204" charset="0"/>
                            <a:sym typeface="+mn-ea"/>
                          </a:rPr>
                          <m:t>𝑠</m:t>
                        </m:r>
                        <m:r>
                          <a:rPr sz="2000" baseline="-6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omic Sans MS" panose="030F0902030302020204" charset="0"/>
                            <a:sym typeface="+mn-ea"/>
                          </a:rPr>
                          <m:t>𝑖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omic Sans MS" panose="030F0902030302020204" charset="0"/>
                            <a:sym typeface="+mn-ea"/>
                          </a:rPr>
                          <m:t> 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omic Sans MS" panose="030F0902030302020204" charset="0"/>
                            <a:sym typeface="+mn-ea"/>
                          </a:rPr>
                          <m:t>}</m:t>
                        </m:r>
                      </m:e>
                      <m:sub>
                        <m: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9</m:t>
                        </m:r>
                      </m:sup>
                    </m:sSubSup>
                  </m:oMath>
                </a14:m>
                <a:endParaRPr lang="en-US" altLang="en-US" sz="2000" dirty="0">
                  <a:latin typeface="Comic Sans MS" panose="030F0902030302020204" charset="0"/>
                  <a:cs typeface="Comic Sans MS" panose="030F0902030302020204" charset="0"/>
                </a:endParaRPr>
              </a:p>
            </p:txBody>
          </p:sp>
        </mc:Choice>
        <mc:Fallback>
          <p:sp>
            <p:nvSpPr>
              <p:cNvPr id="23" name="textbox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75" y="5324792"/>
                <a:ext cx="5826125" cy="356235"/>
              </a:xfrm>
              <a:prstGeom prst="rect">
                <a:avLst/>
              </a:prstGeom>
              <a:blipFill rotWithShape="1">
                <a:blip r:embed="rId2"/>
                <a:stretch>
                  <a:fillRect t="-89" b="-145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6"/>
          <p:cNvSpPr/>
          <p:nvPr/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-state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74625" y="801370"/>
            <a:ext cx="11633200" cy="3357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400" dirty="0">
              <a:latin typeface="Comic Sans MS" panose="030F0902030302020204" charset="0"/>
              <a:cs typeface="Comic Sans MS" panose="030F0902030302020204" charset="0"/>
            </a:endParaRPr>
          </a:p>
          <a:p>
            <a:pPr marL="267335" indent="-3175" algn="l" rtl="0" eaLnBrk="0">
              <a:lnSpc>
                <a:spcPct val="155000"/>
              </a:lnSpc>
              <a:spcBef>
                <a:spcPts val="1115"/>
              </a:spcBef>
            </a:pPr>
            <a:r>
              <a:rPr sz="2400" spc="0" dirty="0">
                <a:solidFill>
                  <a:srgbClr val="0000FF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Action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: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For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each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state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,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there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are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ﬁ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ve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possible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actions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: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</a:t>
            </a:r>
            <a:r>
              <a:rPr sz="2400" spc="50" baseline="-6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1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, . . . ,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</a:t>
            </a:r>
            <a:r>
              <a:rPr sz="24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5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endParaRPr sz="2400" spc="0" dirty="0">
              <a:solidFill>
                <a:srgbClr val="000000">
                  <a:alpha val="100000"/>
                </a:srgbClr>
              </a:solidFill>
              <a:latin typeface="Comic Sans MS" panose="030F0902030302020204" charset="0"/>
              <a:ea typeface="Arial" panose="020B0604020202090204"/>
              <a:cs typeface="Comic Sans MS" panose="030F0902030302020204" charset="0"/>
            </a:endParaRPr>
          </a:p>
          <a:p>
            <a:pPr lvl="1" indent="-3175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微软雅黑" panose="020B0503020204020204" charset="-122"/>
                <a:cs typeface="Comic Sans MS" panose="030F09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</a:t>
            </a:r>
            <a:r>
              <a:rPr sz="2400" spc="20" baseline="-6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1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400" spc="1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: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 move upwards;</a:t>
            </a:r>
            <a:endParaRPr lang="en-US" altLang="en-US" sz="2400" dirty="0">
              <a:latin typeface="Comic Sans MS" panose="030F0902030302020204" charset="0"/>
              <a:cs typeface="Comic Sans MS" panose="030F09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微软雅黑" panose="020B0503020204020204" charset="-122"/>
                <a:cs typeface="Comic Sans MS" panose="030F09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</a:t>
            </a:r>
            <a:r>
              <a:rPr sz="24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2</a:t>
            </a:r>
            <a:r>
              <a:rPr sz="2400" spc="4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: 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move rightwards;</a:t>
            </a:r>
            <a:endParaRPr lang="en-US" altLang="en-US" sz="2400" dirty="0">
              <a:latin typeface="Comic Sans MS" panose="030F0902030302020204" charset="0"/>
              <a:cs typeface="Comic Sans MS" panose="030F09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微软雅黑" panose="020B0503020204020204" charset="-122"/>
                <a:cs typeface="Comic Sans MS" panose="030F09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</a:t>
            </a:r>
            <a:r>
              <a:rPr sz="2400" spc="20" baseline="2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3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: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move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downwards;</a:t>
            </a:r>
            <a:endParaRPr lang="en-US" altLang="en-US" sz="2400" dirty="0">
              <a:latin typeface="Comic Sans MS" panose="030F0902030302020204" charset="0"/>
              <a:cs typeface="Comic Sans MS" panose="030F09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微软雅黑" panose="020B0503020204020204" charset="-122"/>
                <a:cs typeface="Comic Sans MS" panose="030F09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</a:t>
            </a:r>
            <a:r>
              <a:rPr sz="2400" spc="30" baseline="1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4</a:t>
            </a:r>
            <a:r>
              <a:rPr sz="2400" spc="3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: 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move leftwards;</a:t>
            </a:r>
            <a:endParaRPr lang="en-US" altLang="en-US" sz="2400" dirty="0">
              <a:latin typeface="Comic Sans MS" panose="030F0902030302020204" charset="0"/>
              <a:cs typeface="Comic Sans MS" panose="030F09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微软雅黑" panose="020B0503020204020204" charset="-122"/>
                <a:cs typeface="Comic Sans MS" panose="030F09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a</a:t>
            </a:r>
            <a:r>
              <a:rPr sz="2400" spc="50" baseline="-600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5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: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stay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902030302020204" charset="0"/>
                <a:ea typeface="Arial" panose="020B0604020202090204"/>
                <a:cs typeface="Comic Sans MS" panose="030F0902030302020204" charset="0"/>
              </a:rPr>
              <a:t>unchanged;</a:t>
            </a:r>
            <a:endParaRPr lang="en-US" altLang="en-US" sz="2400" dirty="0">
              <a:latin typeface="Comic Sans MS" panose="030F0902030302020204" charset="0"/>
              <a:cs typeface="Comic Sans MS" panose="030F09020303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1"/>
              <p:cNvSpPr/>
              <p:nvPr/>
            </p:nvSpPr>
            <p:spPr>
              <a:xfrm>
                <a:off x="350520" y="5647055"/>
                <a:ext cx="12198350" cy="1217295"/>
              </a:xfrm>
              <a:prstGeom prst="rect">
                <a:avLst/>
              </a:prstGeom>
            </p:spPr>
            <p:txBody>
              <a:bodyPr vert="horz" wrap="square" lIns="0" tIns="0" rIns="0" bIns="0"/>
              <a:lstStyle/>
              <a:p>
                <a:pPr algn="l" rtl="0" eaLnBrk="0">
                  <a:lnSpc>
                    <a:spcPct val="87000"/>
                  </a:lnSpc>
                </a:pPr>
                <a:endParaRPr lang="en-US" altLang="en-US" sz="2200" dirty="0">
                  <a:latin typeface="Comic Sans MS" panose="030F0902030302020204" charset="0"/>
                  <a:cs typeface="Comic Sans MS" panose="030F0902030302020204" charset="0"/>
                </a:endParaRPr>
              </a:p>
              <a:p>
                <a:pPr marL="286385" indent="0" algn="l" rtl="0" eaLnBrk="0" fontAlgn="auto">
                  <a:lnSpc>
                    <a:spcPct val="100000"/>
                  </a:lnSpc>
                  <a:spcBef>
                    <a:spcPts val="0"/>
                  </a:spcBef>
                </a:pP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Action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space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of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a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state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: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the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set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of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all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possible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actions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of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a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state</a:t>
                </a:r>
                <a:r>
                  <a:rPr sz="2200" spc="2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.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sz="22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omic Sans MS" panose="030F0902030302020204" charset="0"/>
                            <a:sym typeface="+mn-ea"/>
                          </a:rPr>
                          <m:t>𝐴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omic Sans MS" panose="030F0902030302020204" charset="0"/>
                            <a:sym typeface="+mn-ea"/>
                          </a:rPr>
                          <m:t>(</m:t>
                        </m:r>
                        <m:r>
                          <a:rPr sz="22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omic Sans MS" panose="030F0902030302020204" charset="0"/>
                            <a:sym typeface="+mn-ea"/>
                          </a:rPr>
                          <m:t>𝑠</m:t>
                        </m:r>
                        <m:r>
                          <a:rPr sz="2200" baseline="-6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omic Sans MS" panose="030F0902030302020204" charset="0"/>
                            <a:sym typeface="+mn-ea"/>
                          </a:rPr>
                          <m:t>𝑖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omic Sans MS" panose="030F0902030302020204" charset="0"/>
                            <a:sym typeface="+mn-ea"/>
                          </a:rPr>
                          <m:t> ) = 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omic Sans MS" panose="030F0902030302020204" charset="0"/>
                            <a:sym typeface="+mn-ea"/>
                          </a:rPr>
                          <m:t>(</m:t>
                        </m:r>
                        <m:r>
                          <a:rPr sz="22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omic Sans MS" panose="030F0902030302020204" charset="0"/>
                            <a:sym typeface="+mn-ea"/>
                          </a:rPr>
                          <m:t>𝑎</m:t>
                        </m:r>
                        <m:r>
                          <a:rPr sz="2200" baseline="-6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omic Sans MS" panose="030F0902030302020204" charset="0"/>
                            <a:sym typeface="+mn-ea"/>
                          </a:rPr>
                          <m:t>𝑖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omic Sans MS" panose="030F0902030302020204" charset="0"/>
                            <a:sym typeface="+mn-ea"/>
                          </a:rPr>
                          <m:t> 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omic Sans MS" panose="030F0902030302020204" charset="0"/>
                            <a:sym typeface="+mn-ea"/>
                          </a:rPr>
                          <m:t>} </m:t>
                        </m:r>
                      </m:e>
                      <m:sub>
                        <m: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90204"/>
                            <a:cs typeface="Cambria Math" panose="02040503050406030204" charset="0"/>
                          </a:rPr>
                          <m:t>5</m:t>
                        </m:r>
                      </m:sup>
                    </m:sSubSup>
                  </m:oMath>
                </a14:m>
                <a:r>
                  <a:rPr sz="2200" spc="11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.</a:t>
                </a:r>
                <a:endParaRPr lang="en-US" altLang="en-US" sz="2200" dirty="0">
                  <a:latin typeface="Comic Sans MS" panose="030F0902030302020204" charset="0"/>
                  <a:cs typeface="Comic Sans MS" panose="030F0902030302020204" charset="0"/>
                </a:endParaRPr>
              </a:p>
              <a:p>
                <a:pPr marL="289560" indent="0" algn="l" rtl="0" eaLnBrk="0" fontAlgn="auto">
                  <a:lnSpc>
                    <a:spcPct val="100000"/>
                  </a:lnSpc>
                  <a:spcBef>
                    <a:spcPts val="0"/>
                  </a:spcBef>
                </a:pPr>
                <a:r>
                  <a:rPr sz="24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Question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: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can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di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ﬀ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erent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states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have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di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ﬀ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erent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sets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of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actions</a:t>
                </a:r>
                <a:r>
                  <a:rPr sz="22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902030302020204" charset="0"/>
                    <a:ea typeface="Arial" panose="020B0604020202090204"/>
                    <a:cs typeface="Comic Sans MS" panose="030F0902030302020204" charset="0"/>
                  </a:rPr>
                  <a:t>?</a:t>
                </a:r>
                <a:endParaRPr lang="en-US" altLang="en-US" sz="2200" dirty="0">
                  <a:latin typeface="Comic Sans MS" panose="030F0902030302020204" charset="0"/>
                  <a:cs typeface="Comic Sans MS" panose="030F0902030302020204" charset="0"/>
                </a:endParaRPr>
              </a:p>
              <a:p>
                <a:pPr indent="0" algn="l" rtl="0" eaLnBrk="0" fontAlgn="auto"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en-US" sz="2200" dirty="0">
                  <a:latin typeface="Comic Sans MS" panose="030F0902030302020204" charset="0"/>
                  <a:cs typeface="Comic Sans MS" panose="030F0902030302020204" charset="0"/>
                </a:endParaRPr>
              </a:p>
            </p:txBody>
          </p:sp>
        </mc:Choice>
        <mc:Fallback>
          <p:sp>
            <p:nvSpPr>
              <p:cNvPr id="31" name="textbox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" y="5647055"/>
                <a:ext cx="12198350" cy="1217295"/>
              </a:xfrm>
              <a:prstGeom prst="rect">
                <a:avLst/>
              </a:prstGeom>
              <a:blipFill rotWithShape="1">
                <a:blip r:embed="rId2"/>
                <a:stretch>
                  <a:fillRect t="-5216" b="-14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2"/>
          <p:cNvSpPr/>
          <p:nvPr/>
        </p:nvSpPr>
        <p:spPr>
          <a:xfrm>
            <a:off x="3521202" y="6050030"/>
            <a:ext cx="108377" cy="231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200" dirty="0"/>
          </a:p>
          <a:p>
            <a:pPr marL="12700" algn="l" rtl="0" eaLnBrk="0">
              <a:lnSpc>
                <a:spcPts val="715"/>
              </a:lnSpc>
            </a:pPr>
            <a:r>
              <a:rPr sz="99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</a:t>
            </a:r>
            <a:endParaRPr lang="en-US" altLang="en-US" sz="990" dirty="0"/>
          </a:p>
        </p:txBody>
      </p:sp>
      <p:sp>
        <p:nvSpPr>
          <p:cNvPr id="33" name="textbox 33"/>
          <p:cNvSpPr/>
          <p:nvPr/>
        </p:nvSpPr>
        <p:spPr>
          <a:xfrm>
            <a:off x="3492551" y="5924844"/>
            <a:ext cx="132321" cy="1827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200" dirty="0"/>
          </a:p>
          <a:p>
            <a:pPr marL="12700" algn="l" rtl="0" eaLnBrk="0">
              <a:lnSpc>
                <a:spcPct val="87000"/>
              </a:lnSpc>
            </a:pPr>
            <a:r>
              <a:rPr sz="990" spc="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5</a:t>
            </a:r>
            <a:endParaRPr lang="en-US" altLang="en-US" sz="990" dirty="0"/>
          </a:p>
        </p:txBody>
      </p:sp>
      <p:graphicFrame>
        <p:nvGraphicFramePr>
          <p:cNvPr id="34" name="table 34"/>
          <p:cNvGraphicFramePr>
            <a:graphicFrameLocks noGrp="1"/>
          </p:cNvGraphicFramePr>
          <p:nvPr/>
        </p:nvGraphicFramePr>
        <p:xfrm>
          <a:off x="6530578" y="3420447"/>
          <a:ext cx="1910080" cy="1910080"/>
        </p:xfrm>
        <a:graphic>
          <a:graphicData uri="http://schemas.openxmlformats.org/drawingml/2006/table">
            <a:tbl>
              <a:tblPr/>
              <a:tblGrid>
                <a:gridCol w="637540"/>
                <a:gridCol w="635000"/>
                <a:gridCol w="637540"/>
              </a:tblGrid>
              <a:tr h="637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637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  <p:sp>
        <p:nvSpPr>
          <p:cNvPr id="35" name="textbox 35"/>
          <p:cNvSpPr/>
          <p:nvPr/>
        </p:nvSpPr>
        <p:spPr>
          <a:xfrm>
            <a:off x="3875157" y="4163926"/>
            <a:ext cx="1052266" cy="43476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a4</a:t>
            </a:r>
            <a:endParaRPr lang="en-US" altLang="en-US" sz="1190" dirty="0"/>
          </a:p>
          <a:p>
            <a:pPr algn="l" rtl="0" eaLnBrk="0">
              <a:lnSpc>
                <a:spcPct val="109000"/>
              </a:lnSpc>
            </a:pPr>
            <a:endParaRPr lang="en-US" altLang="en-US" sz="595" dirty="0"/>
          </a:p>
          <a:p>
            <a:pPr marL="445135" algn="l" rtl="0" eaLnBrk="0">
              <a:lnSpc>
                <a:spcPct val="78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a5</a:t>
            </a:r>
            <a:endParaRPr lang="en-US" altLang="en-US" sz="1190" dirty="0"/>
          </a:p>
        </p:txBody>
      </p:sp>
      <p:sp>
        <p:nvSpPr>
          <p:cNvPr id="36" name="path"/>
          <p:cNvSpPr/>
          <p:nvPr/>
        </p:nvSpPr>
        <p:spPr>
          <a:xfrm>
            <a:off x="4676272" y="4338591"/>
            <a:ext cx="119149" cy="118469"/>
          </a:xfrm>
          <a:custGeom>
            <a:avLst/>
            <a:gdLst/>
            <a:ahLst/>
            <a:cxnLst/>
            <a:rect l="0" t="0" r="0" b="0"/>
            <a:pathLst>
              <a:path w="94" h="94">
                <a:moveTo>
                  <a:pt x="94" y="47"/>
                </a:moveTo>
                <a:cubicBezTo>
                  <a:pt x="94" y="21"/>
                  <a:pt x="73" y="0"/>
                  <a:pt x="47" y="0"/>
                </a:cubicBezTo>
                <a:cubicBezTo>
                  <a:pt x="21" y="0"/>
                  <a:pt x="0" y="21"/>
                  <a:pt x="0" y="47"/>
                </a:cubicBezTo>
                <a:cubicBezTo>
                  <a:pt x="0" y="72"/>
                  <a:pt x="21" y="94"/>
                  <a:pt x="47" y="94"/>
                </a:cubicBezTo>
                <a:cubicBezTo>
                  <a:pt x="73" y="94"/>
                  <a:pt x="94" y="72"/>
                  <a:pt x="94" y="47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570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29037" y="3990673"/>
            <a:ext cx="804088" cy="80408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3959333" y="3603267"/>
            <a:ext cx="1552348" cy="1593879"/>
            <a:chOff x="0" y="0"/>
            <a:chExt cx="782211" cy="803138"/>
          </a:xfrm>
        </p:grpSpPr>
        <p:sp>
          <p:nvSpPr>
            <p:cNvPr id="38" name="path"/>
            <p:cNvSpPr/>
            <p:nvPr/>
          </p:nvSpPr>
          <p:spPr>
            <a:xfrm>
              <a:off x="182858" y="191779"/>
              <a:ext cx="412033" cy="412032"/>
            </a:xfrm>
            <a:custGeom>
              <a:avLst/>
              <a:gdLst/>
              <a:ahLst/>
              <a:cxnLst/>
              <a:rect l="0" t="0" r="0" b="0"/>
              <a:pathLst>
                <a:path w="648" h="648">
                  <a:moveTo>
                    <a:pt x="5" y="643"/>
                  </a:moveTo>
                  <a:lnTo>
                    <a:pt x="643" y="643"/>
                  </a:lnTo>
                  <a:lnTo>
                    <a:pt x="643" y="5"/>
                  </a:lnTo>
                  <a:lnTo>
                    <a:pt x="5" y="5"/>
                  </a:lnTo>
                  <a:lnTo>
                    <a:pt x="5" y="643"/>
                  </a:lnTo>
                  <a:close/>
                </a:path>
              </a:pathLst>
            </a:custGeom>
            <a:noFill/>
            <a:ln w="6861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39" name="path"/>
            <p:cNvSpPr/>
            <p:nvPr/>
          </p:nvSpPr>
          <p:spPr>
            <a:xfrm>
              <a:off x="385616" y="55234"/>
              <a:ext cx="6861" cy="248729"/>
            </a:xfrm>
            <a:custGeom>
              <a:avLst/>
              <a:gdLst/>
              <a:ahLst/>
              <a:cxnLst/>
              <a:rect l="0" t="0" r="0" b="0"/>
              <a:pathLst>
                <a:path w="10" h="391">
                  <a:moveTo>
                    <a:pt x="5" y="386"/>
                  </a:moveTo>
                  <a:lnTo>
                    <a:pt x="5" y="5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0" name="path"/>
            <p:cNvSpPr/>
            <p:nvPr/>
          </p:nvSpPr>
          <p:spPr>
            <a:xfrm>
              <a:off x="367776" y="0"/>
              <a:ext cx="42541" cy="63811"/>
            </a:xfrm>
            <a:custGeom>
              <a:avLst/>
              <a:gdLst/>
              <a:ahLst/>
              <a:cxnLst/>
              <a:rect l="0" t="0" r="0" b="0"/>
              <a:pathLst>
                <a:path w="66" h="100">
                  <a:moveTo>
                    <a:pt x="0" y="100"/>
                  </a:moveTo>
                  <a:lnTo>
                    <a:pt x="33" y="0"/>
                  </a:lnTo>
                  <a:lnTo>
                    <a:pt x="66" y="100"/>
                  </a:lnTo>
                  <a:lnTo>
                    <a:pt x="0" y="100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1" name="path"/>
            <p:cNvSpPr/>
            <p:nvPr/>
          </p:nvSpPr>
          <p:spPr>
            <a:xfrm>
              <a:off x="482706" y="394536"/>
              <a:ext cx="244612" cy="6861"/>
            </a:xfrm>
            <a:custGeom>
              <a:avLst/>
              <a:gdLst/>
              <a:ahLst/>
              <a:cxnLst/>
              <a:rect l="0" t="0" r="0" b="0"/>
              <a:pathLst>
                <a:path w="385" h="10">
                  <a:moveTo>
                    <a:pt x="5" y="5"/>
                  </a:moveTo>
                  <a:lnTo>
                    <a:pt x="379" y="5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2" name="path"/>
            <p:cNvSpPr/>
            <p:nvPr/>
          </p:nvSpPr>
          <p:spPr>
            <a:xfrm>
              <a:off x="718399" y="376696"/>
              <a:ext cx="63811" cy="42541"/>
            </a:xfrm>
            <a:custGeom>
              <a:avLst/>
              <a:gdLst/>
              <a:ahLst/>
              <a:cxnLst/>
              <a:rect l="0" t="0" r="0" b="0"/>
              <a:pathLst>
                <a:path w="100" h="66">
                  <a:moveTo>
                    <a:pt x="0" y="0"/>
                  </a:moveTo>
                  <a:lnTo>
                    <a:pt x="100" y="33"/>
                  </a:lnTo>
                  <a:lnTo>
                    <a:pt x="0" y="66"/>
                  </a:lnTo>
                  <a:lnTo>
                    <a:pt x="0" y="0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3" name="path"/>
            <p:cNvSpPr/>
            <p:nvPr/>
          </p:nvSpPr>
          <p:spPr>
            <a:xfrm>
              <a:off x="389047" y="503634"/>
              <a:ext cx="6861" cy="244269"/>
            </a:xfrm>
            <a:custGeom>
              <a:avLst/>
              <a:gdLst/>
              <a:ahLst/>
              <a:cxnLst/>
              <a:rect l="0" t="0" r="0" b="0"/>
              <a:pathLst>
                <a:path w="10" h="384">
                  <a:moveTo>
                    <a:pt x="5" y="5"/>
                  </a:moveTo>
                  <a:lnTo>
                    <a:pt x="5" y="379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4" name="path"/>
            <p:cNvSpPr/>
            <p:nvPr/>
          </p:nvSpPr>
          <p:spPr>
            <a:xfrm>
              <a:off x="371207" y="739326"/>
              <a:ext cx="42541" cy="63811"/>
            </a:xfrm>
            <a:custGeom>
              <a:avLst/>
              <a:gdLst/>
              <a:ahLst/>
              <a:cxnLst/>
              <a:rect l="0" t="0" r="0" b="0"/>
              <a:pathLst>
                <a:path w="66" h="100">
                  <a:moveTo>
                    <a:pt x="66" y="0"/>
                  </a:moveTo>
                  <a:lnTo>
                    <a:pt x="33" y="100"/>
                  </a:lnTo>
                  <a:lnTo>
                    <a:pt x="0" y="0"/>
                  </a:lnTo>
                  <a:lnTo>
                    <a:pt x="66" y="0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5" name="path"/>
            <p:cNvSpPr/>
            <p:nvPr/>
          </p:nvSpPr>
          <p:spPr>
            <a:xfrm>
              <a:off x="54892" y="394536"/>
              <a:ext cx="240152" cy="6861"/>
            </a:xfrm>
            <a:custGeom>
              <a:avLst/>
              <a:gdLst/>
              <a:ahLst/>
              <a:cxnLst/>
              <a:rect l="0" t="0" r="0" b="0"/>
              <a:pathLst>
                <a:path w="378" h="10">
                  <a:moveTo>
                    <a:pt x="372" y="5"/>
                  </a:moveTo>
                  <a:lnTo>
                    <a:pt x="5" y="5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6" name="path"/>
            <p:cNvSpPr/>
            <p:nvPr/>
          </p:nvSpPr>
          <p:spPr>
            <a:xfrm>
              <a:off x="0" y="376696"/>
              <a:ext cx="63811" cy="42541"/>
            </a:xfrm>
            <a:custGeom>
              <a:avLst/>
              <a:gdLst/>
              <a:ahLst/>
              <a:cxnLst/>
              <a:rect l="0" t="0" r="0" b="0"/>
              <a:pathLst>
                <a:path w="100" h="66">
                  <a:moveTo>
                    <a:pt x="100" y="66"/>
                  </a:moveTo>
                  <a:lnTo>
                    <a:pt x="0" y="33"/>
                  </a:lnTo>
                  <a:lnTo>
                    <a:pt x="100" y="0"/>
                  </a:lnTo>
                  <a:lnTo>
                    <a:pt x="100" y="66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</p:grpSp>
      <p:sp>
        <p:nvSpPr>
          <p:cNvPr id="48" name="textbox 48"/>
          <p:cNvSpPr/>
          <p:nvPr/>
        </p:nvSpPr>
        <p:spPr>
          <a:xfrm>
            <a:off x="5580021" y="4307591"/>
            <a:ext cx="195331" cy="194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a2</a:t>
            </a:r>
            <a:endParaRPr lang="en-US" altLang="en-US" sz="1190" dirty="0"/>
          </a:p>
        </p:txBody>
      </p:sp>
      <p:sp>
        <p:nvSpPr>
          <p:cNvPr id="49" name="textbox 49"/>
          <p:cNvSpPr/>
          <p:nvPr/>
        </p:nvSpPr>
        <p:spPr>
          <a:xfrm>
            <a:off x="4818824" y="5127343"/>
            <a:ext cx="195331" cy="194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a3</a:t>
            </a:r>
            <a:endParaRPr lang="en-US" altLang="en-US" sz="1190" dirty="0"/>
          </a:p>
        </p:txBody>
      </p:sp>
      <p:sp>
        <p:nvSpPr>
          <p:cNvPr id="50" name="textbox 50"/>
          <p:cNvSpPr/>
          <p:nvPr/>
        </p:nvSpPr>
        <p:spPr>
          <a:xfrm>
            <a:off x="4743930" y="3422479"/>
            <a:ext cx="195331" cy="194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a1</a:t>
            </a:r>
            <a:endParaRPr lang="en-US" altLang="en-US" sz="1190" dirty="0"/>
          </a:p>
        </p:txBody>
      </p:sp>
      <p:sp>
        <p:nvSpPr>
          <p:cNvPr id="26" name="textbox 26"/>
          <p:cNvSpPr/>
          <p:nvPr>
            <p:custDataLst>
              <p:tags r:id="rId4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-Action</a:t>
            </a:r>
            <a:endParaRPr lang="en-US" altLang="zh-CN" sz="2800" dirty="0">
              <a:solidFill>
                <a:schemeClr val="bg1"/>
              </a:solidFill>
              <a:latin typeface="Comic Sans MS" panose="030F0902030302020204" charset="0"/>
              <a:cs typeface="Comic Sans MS" panose="030F090203030202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5*i*1"/>
  <p:tag name="KSO_WM_BEAUTIFY_FLAG" val="#wm#"/>
  <p:tag name="KSO_WM_TAG_VERSION" val="1.0"/>
  <p:tag name="KSO_WM_CHIP_GROUPID" val="630daeaaa35593066dfb9166"/>
  <p:tag name="KSO_WM_CHIP_XID" val="630daed4a35593066dfb916a"/>
  <p:tag name="KSO_WM_UNIT_DEC_AREA_ID" val="e13da3af2662458c9dbcf44026c8fe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78460324c54bde8a332f185a7c17fa"/>
</p:tagLst>
</file>

<file path=ppt/tags/tag10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6*i*1"/>
  <p:tag name="KSO_WM_BEAUTIFY_FLAG" val="#wm#"/>
  <p:tag name="KSO_WM_TAG_VERSION" val="1.0"/>
  <p:tag name="KSO_WM_CHIP_GROUPID" val="630daeaaa35593066dfb9166"/>
  <p:tag name="KSO_WM_CHIP_XID" val="630daed4a35593066dfb9168"/>
  <p:tag name="KSO_WM_UNIT_DEC_AREA_ID" val="21f08145c6754fae96c0b6fe7bf4357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fbed1b0c914a1080d5780bc4e00b8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7*i*1"/>
  <p:tag name="KSO_WM_BEAUTIFY_FLAG" val="#wm#"/>
  <p:tag name="KSO_WM_TAG_VERSION" val="1.0"/>
  <p:tag name="KSO_WM_CHIP_GROUPID" val="630daeaaa35593066dfb9166"/>
  <p:tag name="KSO_WM_CHIP_XID" val="630daed4a35593066dfb9169"/>
  <p:tag name="KSO_WM_UNIT_DEC_AREA_ID" val="4c4ac68621614d5389e0ff7528cf1d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6f4101aed754a7195589ccd28f4b675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1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2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36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37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9*i*1"/>
  <p:tag name="KSO_WM_BEAUTIFY_FLAG" val="#wm#"/>
  <p:tag name="KSO_WM_TAG_VERSION" val="1.0"/>
  <p:tag name="KSO_WM_CHIP_GROUPID" val="630daeaaa35593066dfb9166"/>
  <p:tag name="KSO_WM_CHIP_XID" val="630daed4a35593066dfb916d"/>
  <p:tag name="KSO_WM_UNIT_DEC_AREA_ID" val="fff3b9395b5c47839a6585c1d5362a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eb537535034b6082017a91ba9aa253"/>
</p:tagLst>
</file>

<file path=ppt/tags/tag143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0*i*1"/>
  <p:tag name="KSO_WM_BEAUTIFY_FLAG" val="#wm#"/>
  <p:tag name="KSO_WM_TAG_VERSION" val="1.0"/>
  <p:tag name="KSO_WM_CHIP_GROUPID" val="630daeaaa35593066dfb9166"/>
  <p:tag name="KSO_WM_CHIP_XID" val="630daed4a35593066dfb916c"/>
  <p:tag name="KSO_WM_UNIT_DEC_AREA_ID" val="0c95133215f1421186e2bcc001b15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ad6fdf0e7ba4aeca99b232f97ecef45"/>
</p:tagLst>
</file>

<file path=ppt/tags/tag144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1*i*1"/>
  <p:tag name="KSO_WM_BEAUTIFY_FLAG" val="#wm#"/>
  <p:tag name="KSO_WM_TAG_VERSION" val="1.0"/>
  <p:tag name="KSO_WM_CHIP_GROUPID" val="630daeaaa35593066dfb9166"/>
  <p:tag name="KSO_WM_CHIP_XID" val="630daed4a35593066dfb916b"/>
  <p:tag name="KSO_WM_UNIT_DEC_AREA_ID" val="1d1194e8977947a292ea7a609c86c1f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b75097e684604a8b8222d8283fbc0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4;66;2"/>
  <p:tag name="KSO_WM_UNIT_BLOCK" val="0"/>
  <p:tag name="KSO_WM_UNIT_DEC_AREA_ID" val="46e4612d8696481799fc40a12e9b3d6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49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6;60;2"/>
  <p:tag name="KSO_WM_UNIT_BLOCK" val="0"/>
  <p:tag name="KSO_WM_UNIT_SM_LIMIT_TYPE" val="2"/>
  <p:tag name="KSO_WM_UNIT_DEC_AREA_ID" val="b33c61bc699148699dae0c004fdbc0f5"/>
  <p:tag name="KSO_WM_UNIT_DECORATE_INFO" val="{&quot;DecorateInfoH&quot;:{&quot;IsAbs&quot;:false},&quot;DecorateInfoW&quot;:{&quot;IsAbs&quot;:false},&quot;DecorateInfoX&quot;:{&quot;IsAbs&quot;:false,&quot;Pos&quot;:2},&quot;DecorateInfoY&quot;:{&quot;IsAbs&quot;:false,&quot;Pos&quot;:2},&quot;ReferentInfo&quot;:{&quot;Id&quot;:&quot;46e4612d8696481799fc40a12e9b3d60&quot;,&quot;X&quot;:{&quot;Pos&quot;:2},&quot;Y&quot;:{&quot;Pos&quot;:0}},&quot;whChangeMode&quot;:0}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24;26;2"/>
  <p:tag name="KSO_WM_UNIT_BLOCK" val="0"/>
  <p:tag name="KSO_WM_UNIT_DEC_AREA_ID" val="75f79b350c524fabb768c3c93cf15ff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1.xml><?xml version="1.0" encoding="utf-8"?>
<p:tagLst xmlns:p="http://schemas.openxmlformats.org/presentationml/2006/main">
  <p:tag name="KSO_WM_UNIT_SUBTYPE" val="a"/>
  <p:tag name="KSO_WM_UNIT_PRESET_TEXT" val="演讲人姓名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443_1*f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c63aac3960124d17905360dee7e17f01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  <p:tag name="KSO_WM_SLIDE_BACKGROUND_TYPE" val="general"/>
</p:tagLst>
</file>

<file path=ppt/tags/tag15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  <p:tag name="KSO_WM_SLIDE_BACKGROUND_TYPE" val="general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  <p:tag name="KSO_WM_SLIDE_BACKGROUND_TYPE" val="general"/>
</p:tagLst>
</file>

<file path=ppt/tags/tag15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a156492c5f0e4cd9ac3e61850c21cae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f763f7d5d041268d662ced5f94f120"/>
  <p:tag name="KSO_WM_SLIDE_BACKGROUND_TYPE" val="frame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c384026446346ba978a33472f68ca2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a45203b3c44cae80ae260d37fc9611"/>
  <p:tag name="KSO_WM_SLIDE_BACKGROUND_TYPE" val="frame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9"/>
</p:tagLst>
</file>

<file path=ppt/tags/tag16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8066fa66185d4f3cb3e89cd540d9c06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3e8389b2cc4b75985d741e157f7409"/>
  <p:tag name="KSO_WM_SLIDE_BACKGROUND_TYPE" val="leftRight"/>
</p:tagLst>
</file>

<file path=ppt/tags/tag16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187b50f22444f55acfa780fbb61726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cd98538c6f44d3be3bc92d10b2aabc"/>
  <p:tag name="KSO_WM_SLIDE_BACKGROUND_TYPE" val="leftRight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6e7ec96f2f6f49b5a386db0d70653da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bc64c0d427430c83095b00836b02e6"/>
  <p:tag name="KSO_WM_SLIDE_BACKGROUND_TYPE" val="topBottom"/>
</p:tagLst>
</file>

<file path=ppt/tags/tag1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b"/>
</p:tagLst>
</file>

<file path=ppt/tags/tag17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c88f2b16c0034ac1ac991dcb2751cac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fd4422b06047b897adbe6791aa44d9"/>
  <p:tag name="KSO_WM_SLIDE_BACKGROUND_TYPE" val="bottomTop"/>
</p:tagLst>
</file>

<file path=ppt/tags/tag1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c"/>
</p:tagLst>
</file>

<file path=ppt/tags/tag18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99161dc901544d3598a900521044ff7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5ae59985f4bdc817a6953c33eb4f9"/>
  <p:tag name="KSO_WM_SLIDE_BACKGROUND_TYPE" val="navigation"/>
</p:tagLst>
</file>

<file path=ppt/tags/tag1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d"/>
</p:tagLst>
</file>

<file path=ppt/tags/tag19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29a9ef13232743b39b876a102a0eea4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50e38141054aa49b3e360e6b64ca19"/>
  <p:tag name="KSO_WM_SLIDE_BACKGROUND_TYPE" val="belt"/>
</p:tagLst>
</file>

<file path=ppt/tags/tag2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e"/>
</p:tagLst>
</file>

<file path=ppt/tags/tag20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ed6c7d45753b4c2b9c9862b6a40489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b833355ee74f05a96417806690e589"/>
  <p:tag name="KSO_WM_SLIDE_BACKGROUND_TYPE" val="belt"/>
</p:tagLst>
</file>

<file path=ppt/tags/tag20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7443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7443_1*i*4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e54f6b71a5b4876b42504a8f9a2e657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69e5c21c8bb847fead197a9063dee6c7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UNIT_DEC_SUPPORTCHANGEPIC" val="0"/>
  <p:tag name="KSO_WM_UNIT_DEC_CHANGEPICRESERVED" val="0"/>
  <p:tag name="KSO_WM_ASSEMBLE_CHIP_INDEX" val="c827637c478344f3a2897051c4ad5c25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443_1*i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7443_1*i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7443_1*i*3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SLIDE_ID" val="custom2022744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44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8-31T10:58:12&quot;,&quot;margin&quot;:{&quot;bottom&quot;:2.1003885269165039,&quot;left&quot;:17.139703750610352,&quot;right&quot;:2.2848033905029297,&quot;top&quot;:3.9081559181213379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SLIDE_SUBTYPE" val="pureTxt"/>
  <p:tag name="KSO_WM_TEMPLATE_ASSEMBLE_XID" val="630ece3aa35593066dfc604f"/>
  <p:tag name="KSO_WM_TEMPLATE_ASSEMBLE_GROUPID" val="630daeaaa35593066dfb9166"/>
  <p:tag name="KSO_WM_TEMPLATE_THUMBS_INDEX" val="1、2、5、6、7、23"/>
</p:tagLst>
</file>

<file path=ppt/tags/tag224.xml><?xml version="1.0" encoding="utf-8"?>
<p:tagLst xmlns:p="http://schemas.openxmlformats.org/presentationml/2006/main">
  <p:tag name="KSO_WM_SLIDE_ITEM_CNT" val="4"/>
</p:tagLst>
</file>

<file path=ppt/tags/tag225.xml><?xml version="1.0" encoding="utf-8"?>
<p:tagLst xmlns:p="http://schemas.openxmlformats.org/presentationml/2006/main">
  <p:tag name="KSO_WM_SLIDE_ITEM_CNT" val="4"/>
</p:tagLst>
</file>

<file path=ppt/tags/tag226.xml><?xml version="1.0" encoding="utf-8"?>
<p:tagLst xmlns:p="http://schemas.openxmlformats.org/presentationml/2006/main">
  <p:tag name="KSO_WM_SLIDE_ITEM_CNT" val="4"/>
</p:tagLst>
</file>

<file path=ppt/tags/tag227.xml><?xml version="1.0" encoding="utf-8"?>
<p:tagLst xmlns:p="http://schemas.openxmlformats.org/presentationml/2006/main">
  <p:tag name="KSO_WM_UNIT_PLACING_PICTURE_USER_VIEWPORT" val="{&quot;height&quot;:853,&quot;width&quot;:1144}"/>
</p:tagLst>
</file>

<file path=ppt/tags/tag228.xml><?xml version="1.0" encoding="utf-8"?>
<p:tagLst xmlns:p="http://schemas.openxmlformats.org/presentationml/2006/main">
  <p:tag name="KSO_WM_UNIT_TABLE_BEAUTIFY" val="smartTable{04b8d48d-b6d5-43fc-aad5-a96a9ed6db90}"/>
  <p:tag name="TABLE_ENDDRAG_ORIGIN_RECT" val="413*157"/>
  <p:tag name="TABLE_ENDDRAG_RECT" val="9*239*413*157"/>
</p:tagLst>
</file>

<file path=ppt/tags/tag229.xml><?xml version="1.0" encoding="utf-8"?>
<p:tagLst xmlns:p="http://schemas.openxmlformats.org/presentationml/2006/main">
  <p:tag name="KSO_WM_UNIT_TABLE_BEAUTIFY" val="smartTable{4c0a34ce-cdea-4e81-bac4-250f47c4dff4}"/>
  <p:tag name="TABLE_ENDDRAG_ORIGIN_RECT" val="416*149"/>
  <p:tag name="TABLE_ENDDRAG_RECT" val="494*246*416*149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TEM_CNT" val="4"/>
</p:tagLst>
</file>

<file path=ppt/tags/tag231.xml><?xml version="1.0" encoding="utf-8"?>
<p:tagLst xmlns:p="http://schemas.openxmlformats.org/presentationml/2006/main">
  <p:tag name="KSO_WM_UNIT_TABLE_BEAUTIFY" val="smartTable{4c0a34ce-cdea-4e81-bac4-250f47c4dff4}"/>
  <p:tag name="TABLE_ENDDRAG_ORIGIN_RECT" val="500*280"/>
  <p:tag name="TABLE_ENDDRAG_RECT" val="410*92*500*280"/>
</p:tagLst>
</file>

<file path=ppt/tags/tag232.xml><?xml version="1.0" encoding="utf-8"?>
<p:tagLst xmlns:p="http://schemas.openxmlformats.org/presentationml/2006/main">
  <p:tag name="KSO_WM_SLIDE_ITEM_CNT" val="4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COMMONDATA" val="eyJoZGlkIjoiNWE0MzEyMGY4NDk1YzhmNTBlNjJiNDJhYjA4YTk3NDYifQ=="/>
  <p:tag name="KSO_WPP_MARK_KEY" val="7459b790-f9e1-4b89-9c86-ad315b811cb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6*i*1"/>
  <p:tag name="KSO_WM_BEAUTIFY_FLAG" val="#wm#"/>
  <p:tag name="KSO_WM_TAG_VERSION" val="1.0"/>
  <p:tag name="KSO_WM_CHIP_GROUPID" val="630daeaaa35593066dfb9166"/>
  <p:tag name="KSO_WM_CHIP_XID" val="630daed4a35593066dfb9175"/>
  <p:tag name="KSO_WM_UNIT_DEC_AREA_ID" val="57dd79778a6740dcb4671c8f3874a6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414d2a04a1d45729ffce39b6f92a637"/>
</p:tagLst>
</file>

<file path=ppt/tags/tag64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17*i*1"/>
  <p:tag name="KSO_WM_BEAUTIFY_FLAG" val="#wm#"/>
  <p:tag name="KSO_WM_TAG_VERSION" val="1.0"/>
  <p:tag name="KSO_WM_CHIP_GROUPID" val="630daeaaa35593066dfb9166"/>
  <p:tag name="KSO_WM_CHIP_XID" val="630daed4a35593066dfb9174"/>
  <p:tag name="KSO_WM_UNIT_DEC_AREA_ID" val="a8b857e35dd64d0293f33601365adb4b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0189e32f547d78ca3f50cb379d064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  <p:tag name="KSO_WM_TEMPLATE_ASSEMBLE_XID" val="630ece3aa35593066dfc604f"/>
  <p:tag name="KSO_WM_TEMPLATE_ASSEMBLE_GROUPID" val="630daeaaa35593066dfb9166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1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72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7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2*i*1"/>
  <p:tag name="KSO_WM_BEAUTIFY_FLAG" val="#wm#"/>
  <p:tag name="KSO_WM_TAG_VERSION" val="1.0"/>
  <p:tag name="KSO_WM_CHIP_GROUPID" val="630daeaaa35593066dfb9166"/>
  <p:tag name="KSO_WM_CHIP_XID" val="630daed4a35593066dfb9170"/>
  <p:tag name="KSO_WM_UNIT_DEC_AREA_ID" val="19498c82a3654daaac1b9ff79a1ddcc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d085de3f5f04bab91fb407fcf08d88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4*i*1"/>
  <p:tag name="KSO_WM_BEAUTIFY_FLAG" val="#wm#"/>
  <p:tag name="KSO_WM_TAG_VERSION" val="1.0"/>
  <p:tag name="KSO_WM_CHIP_GROUPID" val="630daeaaa35593066dfb9166"/>
  <p:tag name="KSO_WM_CHIP_XID" val="630daed4a35593066dfb916e"/>
  <p:tag name="KSO_WM_UNIT_DEC_AREA_ID" val="5969eba8280f447880d554a43fe3130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1e58396214f3eb98fee0cc4c1bd85"/>
</p:tagLst>
</file>

<file path=ppt/tags/tag81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3*i*1"/>
  <p:tag name="KSO_WM_BEAUTIFY_FLAG" val="#wm#"/>
  <p:tag name="KSO_WM_TAG_VERSION" val="1.0"/>
  <p:tag name="KSO_WM_CHIP_GROUPID" val="630daeaaa35593066dfb9166"/>
  <p:tag name="KSO_WM_CHIP_XID" val="630daed4a35593066dfb916f"/>
  <p:tag name="KSO_WM_UNIT_DEC_AREA_ID" val="482dd387988a43f187753b86a5b5d54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7b3c242a1b4cff9ef0e4bc20cd306a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DEFAULT_FONT" val="40;48;2"/>
  <p:tag name="KSO_WM_UNIT_BLOCK" val="0"/>
  <p:tag name="KSO_WM_UNIT_DEC_AREA_ID" val="30b6f112bf7e4a7e844e43e6171d3ce1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6.xml><?xml version="1.0" encoding="utf-8"?>
<p:tagLst xmlns:p="http://schemas.openxmlformats.org/presentationml/2006/main">
  <p:tag name="KSO_WM_UNIT_DEFAULT_FONT" val="66;74;2"/>
  <p:tag name="KSO_WM_UNIT_BLOCK" val="0"/>
  <p:tag name="KSO_WM_UNIT_DEC_AREA_ID" val="c452d86aad624ff78b7a61a8f7dcc689"/>
  <p:tag name="KSO_WM_UNIT_ISCONTENTSTITLE" val="0"/>
  <p:tag name="KSO_WM_UNIT_ISNUMDGMTITLE" val="0"/>
  <p:tag name="KSO_WM_UNIT_PRESET_TEXT" val="PART ONE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"/>
  <p:tag name="KSO_WM_UNIT_TEXT_FILL_FORE_SCHEMECOLOR_INDEX" val="5"/>
  <p:tag name="KSO_WM_UNIT_TEXT_FILL_TYPE" val="1"/>
  <p:tag name="KSO_WM_TEMPLATE_ASSEMBLE_XID" val="630ece39a35593066dfc5fbc"/>
  <p:tag name="KSO_WM_TEMPLATE_ASSEMBLE_GROUPID" val="630daeaaa35593066dfb9166"/>
</p:tagLst>
</file>

<file path=ppt/tags/tag87.xml><?xml version="1.0" encoding="utf-8"?>
<p:tagLst xmlns:p="http://schemas.openxmlformats.org/presentationml/2006/main">
  <p:tag name="KSO_WM_UNIT_DEFAULT_FONT" val="14;16;2"/>
  <p:tag name="KSO_WM_UNIT_BLOCK" val="0"/>
  <p:tag name="KSO_WM_UNIT_DEC_AREA_ID" val="60d691e30d534826b2af955c0596eacf"/>
  <p:tag name="KSO_WM_UNIT_SUBTYPE" val="a"/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8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9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F906C"/>
      </a:dk2>
      <a:lt2>
        <a:srgbClr val="FFFFFF"/>
      </a:lt2>
      <a:accent1>
        <a:srgbClr val="FF5549"/>
      </a:accent1>
      <a:accent2>
        <a:srgbClr val="DADBE1"/>
      </a:accent2>
      <a:accent3>
        <a:srgbClr val="9A9AA0"/>
      </a:accent3>
      <a:accent4>
        <a:srgbClr val="726F77"/>
      </a:accent4>
      <a:accent5>
        <a:srgbClr val="403C43"/>
      </a:accent5>
      <a:accent6>
        <a:srgbClr val="1D161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3578</Words>
  <Application>WPS 演示</Application>
  <PresentationFormat>宽屏</PresentationFormat>
  <Paragraphs>429</Paragraphs>
  <Slides>32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61" baseType="lpstr">
      <vt:lpstr>Arial</vt:lpstr>
      <vt:lpstr>宋体</vt:lpstr>
      <vt:lpstr>Wingdings</vt:lpstr>
      <vt:lpstr>Wingdings</vt:lpstr>
      <vt:lpstr>汉仪旗黑-55简</vt:lpstr>
      <vt:lpstr>黑体-简</vt:lpstr>
      <vt:lpstr>汉仪综艺体简</vt:lpstr>
      <vt:lpstr>苹方-简</vt:lpstr>
      <vt:lpstr>汉仪旗黑-35S</vt:lpstr>
      <vt:lpstr>微软雅黑</vt:lpstr>
      <vt:lpstr>汉仪旗黑</vt:lpstr>
      <vt:lpstr>汉仪旗黑-60S</vt:lpstr>
      <vt:lpstr>Calibri</vt:lpstr>
      <vt:lpstr>Cambria Math</vt:lpstr>
      <vt:lpstr>Courier New</vt:lpstr>
      <vt:lpstr>汉仪中黑简</vt:lpstr>
      <vt:lpstr>Times New Roman</vt:lpstr>
      <vt:lpstr>Comic Sans MS</vt:lpstr>
      <vt:lpstr>Arial</vt:lpstr>
      <vt:lpstr>Cambria Math</vt:lpstr>
      <vt:lpstr>宋体</vt:lpstr>
      <vt:lpstr>Arial Unicode MS</vt:lpstr>
      <vt:lpstr>Helvetica Neue</vt:lpstr>
      <vt:lpstr>宋体-简</vt:lpstr>
      <vt:lpstr>Kingsoft Math</vt:lpstr>
      <vt:lpstr>Office 主题​​</vt:lpstr>
      <vt:lpstr>Office theme</vt:lpstr>
      <vt:lpstr>2_Office 主题​​</vt:lpstr>
      <vt:lpstr>Equation.KSEE3</vt:lpstr>
      <vt:lpstr>第1部分 强化学习基本概念和工具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强化学习的基本概念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duan</cp:lastModifiedBy>
  <cp:revision>158</cp:revision>
  <dcterms:created xsi:type="dcterms:W3CDTF">2024-09-17T13:55:30Z</dcterms:created>
  <dcterms:modified xsi:type="dcterms:W3CDTF">2024-09-17T13:55:30Z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2052-6.10.0.8196</vt:lpwstr>
  </property>
  <property fmtid="{D5CDD505-2E9C-101B-9397-08002B2CF9AE}" pid="3" name="ICV">
    <vt:lpwstr>2714BC2042754196817988410A36725A</vt:lpwstr>
  </property>
</Properties>
</file>